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7"/>
  </p:notesMasterIdLst>
  <p:sldIdLst>
    <p:sldId id="259" r:id="rId2"/>
    <p:sldId id="318" r:id="rId3"/>
    <p:sldId id="317" r:id="rId4"/>
    <p:sldId id="261" r:id="rId5"/>
    <p:sldId id="326" r:id="rId6"/>
    <p:sldId id="327" r:id="rId7"/>
    <p:sldId id="321" r:id="rId8"/>
    <p:sldId id="328" r:id="rId9"/>
    <p:sldId id="329" r:id="rId10"/>
    <p:sldId id="349" r:id="rId11"/>
    <p:sldId id="331" r:id="rId12"/>
    <p:sldId id="333" r:id="rId13"/>
    <p:sldId id="332" r:id="rId14"/>
    <p:sldId id="334" r:id="rId15"/>
    <p:sldId id="344" r:id="rId16"/>
    <p:sldId id="335" r:id="rId17"/>
    <p:sldId id="336" r:id="rId18"/>
    <p:sldId id="337" r:id="rId19"/>
    <p:sldId id="338" r:id="rId20"/>
    <p:sldId id="339" r:id="rId21"/>
    <p:sldId id="340" r:id="rId22"/>
    <p:sldId id="341" r:id="rId23"/>
    <p:sldId id="345" r:id="rId24"/>
    <p:sldId id="342" r:id="rId25"/>
    <p:sldId id="346" r:id="rId26"/>
    <p:sldId id="343" r:id="rId27"/>
    <p:sldId id="347" r:id="rId28"/>
    <p:sldId id="330" r:id="rId29"/>
    <p:sldId id="304" r:id="rId30"/>
    <p:sldId id="350" r:id="rId31"/>
    <p:sldId id="351" r:id="rId32"/>
    <p:sldId id="352" r:id="rId33"/>
    <p:sldId id="353" r:id="rId34"/>
    <p:sldId id="354" r:id="rId35"/>
    <p:sldId id="355" r:id="rId36"/>
    <p:sldId id="356" r:id="rId37"/>
    <p:sldId id="357" r:id="rId38"/>
    <p:sldId id="358" r:id="rId39"/>
    <p:sldId id="359" r:id="rId40"/>
    <p:sldId id="360" r:id="rId41"/>
    <p:sldId id="361" r:id="rId42"/>
    <p:sldId id="362" r:id="rId43"/>
    <p:sldId id="363" r:id="rId44"/>
    <p:sldId id="364" r:id="rId45"/>
    <p:sldId id="284" r:id="rId46"/>
  </p:sldIdLst>
  <p:sldSz cx="12192000" cy="6858000"/>
  <p:notesSz cx="6858000" cy="9144000"/>
  <p:embeddedFontLst>
    <p:embeddedFont>
      <p:font typeface="나눔스퀘어 Bold" pitchFamily="50" charset="-127"/>
      <p:bold r:id="rId48"/>
    </p:embeddedFont>
    <p:embeddedFont>
      <p:font typeface="나눔명조 ExtraBold" charset="-127"/>
      <p:bold r:id="rId49"/>
    </p:embeddedFont>
    <p:embeddedFont>
      <p:font typeface="나눔스퀘어 ExtraBold" pitchFamily="50" charset="-127"/>
      <p:bold r:id="rId50"/>
    </p:embeddedFont>
    <p:embeddedFont>
      <p:font typeface="나눔스퀘어" pitchFamily="50" charset="-127"/>
      <p:regular r:id="rId5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-68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C4FAA68A-CAFB-4CB5-B979-BDD8135DDEFB}" type="datetimeFigureOut">
              <a:rPr lang="ko-KR" altLang="en-US" smtClean="0"/>
              <a:pPr/>
              <a:t>2022-06-24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53EB149C-1314-475A-8ED1-5C64C11C71A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487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7894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78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5439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387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3878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789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603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387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387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872169-B00B-1049-8025-EB5449A02E3E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425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349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148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387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A327EB-1FEE-41E3-BC13-2CE37D8661D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851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0C24B74-5CF8-47A4-BF51-4C9FAA97F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4C53A9AE-985B-42AD-A3AB-97BEF69424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0B04518-F038-4989-88FD-7CD661263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B250627-F051-43DC-950A-08E407E47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6355281-7A5F-4FC0-B473-1D2EE5337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928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6818A91-81ED-4565-88F0-3763F62B2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78B3C93-6DF6-4BA0-B941-A1221AACA1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9AC289D-7930-46A7-B001-71E2B2433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A4277D2-8705-4EA0-A8BF-7E59665E7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79EE0A5-058F-4568-BC9E-7C1B307AC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49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44D9D4F7-A0E4-4C9D-B8A5-2A87133D2E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F5F72E7E-A017-4BC4-BD2F-98CC4B3819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7C47892-BB3D-4297-AE45-0A64EAE8F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CCCFF00-05E1-4D89-A803-6A8AFD55A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69A7B00-E8FD-45E4-A9CC-D331FCB2D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49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27DA992-D4D8-45D6-AF3B-9665AE64C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E7E6FA2-F09B-4373-81F5-5F49DEDF6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225D425-8615-4039-BEF3-129B5493C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9E7C67E-86B5-4363-B15F-67B84348D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BDE10AE-A8FE-4F40-B8D3-65941CF87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49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73FE20B-2605-45EC-A4C9-DAAAF82D0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DA3BCDB0-9FD1-4387-9F2B-5E9B56D83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1F3071DA-A097-4E8D-AEF8-15229E807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60746DF-C430-4200-9CED-DA1B8E928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C71163D-6277-4005-82C2-6604C9AF9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8804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CFA2BBD-057E-47EA-B700-3D9D70272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7372047-2A6E-4465-A1EC-9851D44712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8DADCF7B-BA09-4D04-AAD5-CB1C25D75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9DF00B8-E52C-47E7-BCC1-202D8C55E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B850798-3E28-485F-8695-F6CA1355A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3C2CC37E-0F15-4AAF-8A45-0385E2C6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986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EB63810-E03E-487D-B0C0-175D81B88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F639836-B923-47BD-8DC2-C00EC97AA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D4044660-B329-4EE9-B7BC-80D9D0C3B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D889467A-B262-48B5-B2B5-F261B60904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ADBE0E51-D8FC-446D-B13F-1493583327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7E28B9D1-0EF6-4891-90F9-B49342FD8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BE53AA62-BDDD-4E54-8755-FB7496BAA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DA3618F5-99E4-42F8-A268-764BBE769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930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13FAF64-B8FC-4E24-BB5D-32C29E6F0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6F73F014-EE61-4329-A56E-B628A73B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6F317B56-5D5B-4BE1-A71F-AE620F278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427D36B8-86E2-425B-904A-6FFB38313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446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E5181F7B-B7AA-4E62-B772-F7C289DD3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4603F400-DD00-4F6A-9629-56E976C20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41C00794-1399-4151-9AAA-94645F506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510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4440BA5-9A02-44A7-B20A-9D3838A1B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548FD39-2D11-49D1-883B-202B7551D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8A203E91-8CA2-48F6-87C3-4628A7410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5830D27-363F-442E-8660-04E5CB878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EFB02C6-D77E-4537-8252-5D00C5A24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6013AD4F-95D9-45BB-B8E7-01B28654B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932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A0E3716-87AA-4E33-875A-B5EC8FD6B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6544EF9C-D16E-4BD0-BF78-7383B55B49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E5F8D066-F407-4BFB-8285-8FAC85155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07EF706-9BA2-4B70-96DE-FC20F6E32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E56D6-1EFC-4FE0-8BC5-669ACDCDE255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2C98140-B395-45CE-80CD-8ACE63280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4AF83F6-191B-4CA5-A0F9-CA6236AEB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303-52FF-47AD-ABAF-4C7AD8FB85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189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B43387F7-6E2C-4F5F-AC74-C734BF052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5B53289F-B3FF-4AC9-9157-B20C9AC59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3605BE6-AC95-4DB0-9738-54BA3C2836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809E56D6-1EFC-4FE0-8BC5-669ACDCDE255}" type="datetimeFigureOut">
              <a:rPr lang="ko-KR" altLang="en-US" smtClean="0"/>
              <a:pPr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38E4D4C-5D15-4217-A2E1-3FDE9AA72B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C4797DB-0067-47B9-A9B5-842B3C8B91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2795D303-52FF-47AD-ABAF-4C7AD8FB85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690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mailto:wpdntm3001@naver.com" TargetMode="External"/><Relationship Id="rId3" Type="http://schemas.openxmlformats.org/officeDocument/2006/relationships/image" Target="../media/image4.jpg"/><Relationship Id="rId7" Type="http://schemas.microsoft.com/office/2007/relationships/hdphoto" Target="../media/hdphoto2.wd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15.png"/><Relationship Id="rId5" Type="http://schemas.openxmlformats.org/officeDocument/2006/relationships/image" Target="../media/image6.png"/><Relationship Id="rId10" Type="http://schemas.openxmlformats.org/officeDocument/2006/relationships/image" Target="../media/image14.png"/><Relationship Id="rId4" Type="http://schemas.microsoft.com/office/2007/relationships/hdphoto" Target="../media/hdphoto1.wdp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F075808-81AA-4EFF-A1D2-49E5BA703795}"/>
              </a:ext>
            </a:extLst>
          </p:cNvPr>
          <p:cNvSpPr/>
          <p:nvPr/>
        </p:nvSpPr>
        <p:spPr>
          <a:xfrm>
            <a:off x="1103445" y="1892829"/>
            <a:ext cx="5452808" cy="73866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defTabSz="1773722" eaLnBrk="0" hangingPunct="0">
              <a:spcAft>
                <a:spcPts val="800"/>
              </a:spcAft>
              <a:buSzPct val="100000"/>
              <a:defRPr/>
            </a:pPr>
            <a:r>
              <a:rPr lang="en-US" altLang="ko-KR" sz="4800" b="1" kern="0" spc="-67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 </a:t>
            </a:r>
            <a:r>
              <a:rPr lang="ko-KR" altLang="en-US" sz="4800" b="1" kern="0" spc="-67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프로그래밍 기초</a:t>
            </a:r>
            <a:endParaRPr lang="en-US" altLang="ko-KR" sz="4800" b="1" kern="0" spc="-67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206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9218D045-D796-40EC-B370-0B8CA20F1D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3" y="6117299"/>
            <a:ext cx="1718308" cy="39352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03EC7105-D854-4805-8309-9D71FA6255D3}"/>
              </a:ext>
            </a:extLst>
          </p:cNvPr>
          <p:cNvSpPr/>
          <p:nvPr/>
        </p:nvSpPr>
        <p:spPr>
          <a:xfrm flipV="1">
            <a:off x="0" y="-1"/>
            <a:ext cx="12192000" cy="118033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B20D3E37-10F5-4BC1-8016-71A099B06847}"/>
              </a:ext>
            </a:extLst>
          </p:cNvPr>
          <p:cNvGrpSpPr/>
          <p:nvPr/>
        </p:nvGrpSpPr>
        <p:grpSpPr>
          <a:xfrm>
            <a:off x="4882834" y="4747482"/>
            <a:ext cx="2426333" cy="985775"/>
            <a:chOff x="2915816" y="1957874"/>
            <a:chExt cx="1819750" cy="739331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xmlns="" id="{973CD031-CC96-41CA-8407-7A6441A4B940}"/>
                </a:ext>
              </a:extLst>
            </p:cNvPr>
            <p:cNvSpPr/>
            <p:nvPr/>
          </p:nvSpPr>
          <p:spPr>
            <a:xfrm>
              <a:off x="2915816" y="1991467"/>
              <a:ext cx="1819750" cy="672145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B5ABD63A-A512-42FE-8B97-521D0A83702A}"/>
                </a:ext>
              </a:extLst>
            </p:cNvPr>
            <p:cNvSpPr txBox="1"/>
            <p:nvPr/>
          </p:nvSpPr>
          <p:spPr>
            <a:xfrm>
              <a:off x="3325438" y="2265157"/>
              <a:ext cx="1000515" cy="284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867" dirty="0" smtClean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민종열 대리</a:t>
              </a:r>
              <a:endParaRPr lang="en-US" altLang="ko-KR" sz="18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07FF62F1-9289-4C07-B3CE-63BBDA56302A}"/>
                </a:ext>
              </a:extLst>
            </p:cNvPr>
            <p:cNvSpPr/>
            <p:nvPr/>
          </p:nvSpPr>
          <p:spPr>
            <a:xfrm>
              <a:off x="2915816" y="2663612"/>
              <a:ext cx="1819750" cy="33593"/>
            </a:xfrm>
            <a:prstGeom prst="rect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5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FE3A9417-35D6-4137-A757-F584879DB813}"/>
                </a:ext>
              </a:extLst>
            </p:cNvPr>
            <p:cNvSpPr/>
            <p:nvPr/>
          </p:nvSpPr>
          <p:spPr>
            <a:xfrm>
              <a:off x="2915816" y="1957874"/>
              <a:ext cx="1819750" cy="33593"/>
            </a:xfrm>
            <a:prstGeom prst="rect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5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xmlns="" id="{FF1F5651-E846-45CE-8029-2EE37B6539B3}"/>
                </a:ext>
              </a:extLst>
            </p:cNvPr>
            <p:cNvSpPr/>
            <p:nvPr/>
          </p:nvSpPr>
          <p:spPr>
            <a:xfrm>
              <a:off x="3306223" y="2065929"/>
              <a:ext cx="1038987" cy="2385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14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한국고용정보원</a:t>
              </a:r>
              <a:endParaRPr lang="en-US" altLang="ko-KR" sz="1467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F2A43684-B8F5-4A20-94E9-FBC923888C62}"/>
              </a:ext>
            </a:extLst>
          </p:cNvPr>
          <p:cNvSpPr/>
          <p:nvPr/>
        </p:nvSpPr>
        <p:spPr>
          <a:xfrm>
            <a:off x="10680411" y="188874"/>
            <a:ext cx="14261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600" spc="-67" dirty="0" smtClean="0">
                <a:solidFill>
                  <a:schemeClr val="accent5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한국고용정보원</a:t>
            </a:r>
            <a:endParaRPr lang="en-US" altLang="ko-KR" sz="1600" spc="-67" dirty="0">
              <a:solidFill>
                <a:schemeClr val="accent5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6448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217751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코딩에 들어가기에 앞서</a:t>
              </a:r>
              <a:r>
                <a:rPr lang="en-US" altLang="ko-KR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!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127" name="텍스트 개체 틀 8">
            <a:extLst>
              <a:ext uri="{FF2B5EF4-FFF2-40B4-BE49-F238E27FC236}">
                <a16:creationId xmlns:a16="http://schemas.microsoft.com/office/drawing/2014/main" xmlns="" id="{555F890A-81C1-46BF-80AC-01961E178046}"/>
              </a:ext>
            </a:extLst>
          </p:cNvPr>
          <p:cNvSpPr txBox="1">
            <a:spLocks/>
          </p:cNvSpPr>
          <p:nvPr/>
        </p:nvSpPr>
        <p:spPr>
          <a:xfrm>
            <a:off x="4328962" y="1954738"/>
            <a:ext cx="3098428" cy="541583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92000" tIns="121900" rIns="1920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>
              <a:lnSpc>
                <a:spcPct val="90000"/>
              </a:lnSpc>
            </a:pPr>
            <a:r>
              <a:rPr lang="ko-KR" altLang="en-US" sz="2133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코딩에 들어가기에 앞서</a:t>
            </a:r>
            <a:r>
              <a:rPr lang="en-US" altLang="ko-KR" sz="2133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!</a:t>
            </a:r>
            <a:endParaRPr lang="en-US" altLang="ko-KR" sz="2133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8" name="슬라이드 번호 개체 틀 2">
            <a:extLst>
              <a:ext uri="{FF2B5EF4-FFF2-40B4-BE49-F238E27FC236}">
                <a16:creationId xmlns:a16="http://schemas.microsoft.com/office/drawing/2014/main" xmlns="" id="{7151F894-9130-4469-9E4C-AFAD33730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10</a:t>
            </a:fld>
            <a:endParaRPr lang="ko-KR" altLang="en-US" sz="1400" dirty="0"/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xmlns="" id="{16043D5E-5D48-4CD3-9256-FCA750D9C5E7}"/>
              </a:ext>
            </a:extLst>
          </p:cNvPr>
          <p:cNvSpPr/>
          <p:nvPr/>
        </p:nvSpPr>
        <p:spPr>
          <a:xfrm>
            <a:off x="2666925" y="2737469"/>
            <a:ext cx="3058957" cy="125893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solidFill>
              <a:schemeClr val="bg1">
                <a:lumMod val="65000"/>
                <a:alpha val="60000"/>
              </a:schemeClr>
            </a:solidFill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ko-KR" altLang="en-US" sz="24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xmlns="" id="{F7A84236-CDC9-4D9C-9101-CF99E95F7D02}"/>
              </a:ext>
            </a:extLst>
          </p:cNvPr>
          <p:cNvSpPr/>
          <p:nvPr/>
        </p:nvSpPr>
        <p:spPr>
          <a:xfrm>
            <a:off x="2666925" y="4206176"/>
            <a:ext cx="3058957" cy="125893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solidFill>
              <a:schemeClr val="bg1">
                <a:lumMod val="65000"/>
                <a:alpha val="60000"/>
              </a:schemeClr>
            </a:solidFill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ko-KR" altLang="en-US" sz="24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0" name="사각형: 둥근 모서리 99">
            <a:extLst>
              <a:ext uri="{FF2B5EF4-FFF2-40B4-BE49-F238E27FC236}">
                <a16:creationId xmlns:a16="http://schemas.microsoft.com/office/drawing/2014/main" xmlns="" id="{7A90B776-B861-4F2E-A909-34DB04E49AFF}"/>
              </a:ext>
            </a:extLst>
          </p:cNvPr>
          <p:cNvSpPr/>
          <p:nvPr/>
        </p:nvSpPr>
        <p:spPr>
          <a:xfrm>
            <a:off x="5931288" y="2737469"/>
            <a:ext cx="3058957" cy="125893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solidFill>
              <a:schemeClr val="bg1">
                <a:lumMod val="65000"/>
                <a:alpha val="60000"/>
              </a:schemeClr>
            </a:solidFill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ko-KR" altLang="en-US" sz="24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xmlns="" id="{6D5FFB87-0966-457C-9268-53346277027F}"/>
              </a:ext>
            </a:extLst>
          </p:cNvPr>
          <p:cNvSpPr/>
          <p:nvPr/>
        </p:nvSpPr>
        <p:spPr>
          <a:xfrm>
            <a:off x="5931288" y="4206176"/>
            <a:ext cx="3058957" cy="125893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solidFill>
              <a:schemeClr val="bg1">
                <a:lumMod val="65000"/>
                <a:alpha val="60000"/>
              </a:schemeClr>
            </a:solidFill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ko-KR" altLang="en-US" sz="24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946610B8-EC33-4AA8-BF2B-23D2E3702849}"/>
              </a:ext>
            </a:extLst>
          </p:cNvPr>
          <p:cNvSpPr txBox="1"/>
          <p:nvPr/>
        </p:nvSpPr>
        <p:spPr>
          <a:xfrm>
            <a:off x="3106598" y="2939881"/>
            <a:ext cx="2619284" cy="35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33" dirty="0" smtClean="0">
                <a:solidFill>
                  <a:schemeClr val="accent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겁먹지 말기</a:t>
            </a:r>
            <a:endParaRPr lang="ko-KR" altLang="en-US" sz="1733" dirty="0">
              <a:solidFill>
                <a:schemeClr val="accent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2ACD3C23-3D76-4BBA-9786-64ED34002D5E}"/>
              </a:ext>
            </a:extLst>
          </p:cNvPr>
          <p:cNvSpPr txBox="1"/>
          <p:nvPr/>
        </p:nvSpPr>
        <p:spPr>
          <a:xfrm>
            <a:off x="3201589" y="3329732"/>
            <a:ext cx="2399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나눔스퀘어" panose="05000000000000000000" pitchFamily="2" charset="2"/>
              <a:buChar char="§"/>
            </a:pPr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코딩은 어려운 것이 아니다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F14D37AB-BD8B-41E7-818A-E5391DE37A4E}"/>
              </a:ext>
            </a:extLst>
          </p:cNvPr>
          <p:cNvSpPr txBox="1"/>
          <p:nvPr/>
        </p:nvSpPr>
        <p:spPr>
          <a:xfrm>
            <a:off x="3092505" y="4370344"/>
            <a:ext cx="2508851" cy="35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33" smtClean="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엑셀로 대입해서 생각하기</a:t>
            </a:r>
            <a:endParaRPr lang="ko-KR" altLang="en-US" sz="1733" dirty="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xmlns="" id="{35076F83-A10A-4E72-AA32-C508C25E2067}"/>
              </a:ext>
            </a:extLst>
          </p:cNvPr>
          <p:cNvSpPr/>
          <p:nvPr/>
        </p:nvSpPr>
        <p:spPr>
          <a:xfrm>
            <a:off x="2077477" y="2936797"/>
            <a:ext cx="850488" cy="85048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xmlns="" id="{348EE026-C5B8-45EB-A7A3-98A018F79932}"/>
              </a:ext>
            </a:extLst>
          </p:cNvPr>
          <p:cNvSpPr/>
          <p:nvPr/>
        </p:nvSpPr>
        <p:spPr>
          <a:xfrm>
            <a:off x="2077477" y="4431853"/>
            <a:ext cx="850488" cy="85048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xmlns="" id="{E0A796B9-2795-4584-B4E8-14902ED66FCE}"/>
              </a:ext>
            </a:extLst>
          </p:cNvPr>
          <p:cNvSpPr/>
          <p:nvPr/>
        </p:nvSpPr>
        <p:spPr>
          <a:xfrm>
            <a:off x="8701897" y="2936797"/>
            <a:ext cx="850488" cy="85048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xmlns="" id="{6A8CA47C-E59B-462C-9B03-21A41BBC6BA9}"/>
              </a:ext>
            </a:extLst>
          </p:cNvPr>
          <p:cNvSpPr/>
          <p:nvPr/>
        </p:nvSpPr>
        <p:spPr>
          <a:xfrm>
            <a:off x="8701897" y="4431853"/>
            <a:ext cx="850488" cy="850488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FD46C025-A86E-4BA4-95CE-9D1A85B7E6E1}"/>
              </a:ext>
            </a:extLst>
          </p:cNvPr>
          <p:cNvSpPr txBox="1"/>
          <p:nvPr/>
        </p:nvSpPr>
        <p:spPr>
          <a:xfrm>
            <a:off x="2204800" y="2945689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4800" dirty="0">
              <a:solidFill>
                <a:schemeClr val="accent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xmlns="" id="{67926E47-20E0-4B71-AD9B-E6B9F432B2C5}"/>
              </a:ext>
            </a:extLst>
          </p:cNvPr>
          <p:cNvSpPr txBox="1"/>
          <p:nvPr/>
        </p:nvSpPr>
        <p:spPr>
          <a:xfrm>
            <a:off x="2237168" y="444818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4800" dirty="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xmlns="" id="{F78F5AB0-18DC-4BDE-B672-A2E6F4B39F67}"/>
              </a:ext>
            </a:extLst>
          </p:cNvPr>
          <p:cNvSpPr txBox="1"/>
          <p:nvPr/>
        </p:nvSpPr>
        <p:spPr>
          <a:xfrm>
            <a:off x="8833924" y="2945689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4800" dirty="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xmlns="" id="{3D13427D-8531-4701-AAEF-E75FF62F3C89}"/>
              </a:ext>
            </a:extLst>
          </p:cNvPr>
          <p:cNvSpPr txBox="1"/>
          <p:nvPr/>
        </p:nvSpPr>
        <p:spPr>
          <a:xfrm>
            <a:off x="8833924" y="444818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sz="4800" dirty="0">
              <a:solidFill>
                <a:schemeClr val="accent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09988700-65DD-422C-8C48-7F9CD6818310}"/>
              </a:ext>
            </a:extLst>
          </p:cNvPr>
          <p:cNvSpPr txBox="1"/>
          <p:nvPr/>
        </p:nvSpPr>
        <p:spPr>
          <a:xfrm>
            <a:off x="3201589" y="4841366"/>
            <a:ext cx="2399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나눔스퀘어" panose="05000000000000000000" pitchFamily="2" charset="2"/>
              <a:buChar char="§"/>
            </a:pPr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엑셀은 다들 잘 알잖아요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1AF659A6-B847-4C8B-8ABA-75B7210D6037}"/>
              </a:ext>
            </a:extLst>
          </p:cNvPr>
          <p:cNvSpPr txBox="1"/>
          <p:nvPr/>
        </p:nvSpPr>
        <p:spPr>
          <a:xfrm>
            <a:off x="6143230" y="2939881"/>
            <a:ext cx="2619284" cy="35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30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1733" dirty="0" smtClean="0"/>
              <a:t>이론 수업을 듣고 실습</a:t>
            </a:r>
            <a:endParaRPr lang="ko-KR" altLang="en-US" sz="1733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xmlns="" id="{5B4AACED-E2F6-4F5B-91E0-8FB8382B323C}"/>
              </a:ext>
            </a:extLst>
          </p:cNvPr>
          <p:cNvSpPr txBox="1"/>
          <p:nvPr/>
        </p:nvSpPr>
        <p:spPr>
          <a:xfrm>
            <a:off x="6238221" y="3329732"/>
            <a:ext cx="2399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나눔스퀘어" panose="05000000000000000000" pitchFamily="2" charset="2"/>
              <a:buChar char="§"/>
            </a:pPr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실습용 문제를 준비했습니다</a:t>
            </a:r>
            <a:r>
              <a:rPr lang="en-US" altLang="ko-KR" sz="12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xmlns="" id="{CDD34C7E-AD58-4597-BC02-EF3766F91C26}"/>
              </a:ext>
            </a:extLst>
          </p:cNvPr>
          <p:cNvSpPr txBox="1"/>
          <p:nvPr/>
        </p:nvSpPr>
        <p:spPr>
          <a:xfrm>
            <a:off x="6129138" y="4370344"/>
            <a:ext cx="2337436" cy="35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300">
                <a:solidFill>
                  <a:schemeClr val="accent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1733" dirty="0" smtClean="0"/>
              <a:t>프로그램이랑 </a:t>
            </a:r>
            <a:r>
              <a:rPr lang="ko-KR" altLang="en-US" sz="1733" dirty="0" err="1" smtClean="0"/>
              <a:t>카톡하듯</a:t>
            </a:r>
            <a:endParaRPr lang="ko-KR" altLang="en-US" sz="1733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60B13245-048F-46D3-BEAB-214B76005F6A}"/>
              </a:ext>
            </a:extLst>
          </p:cNvPr>
          <p:cNvSpPr txBox="1"/>
          <p:nvPr/>
        </p:nvSpPr>
        <p:spPr>
          <a:xfrm>
            <a:off x="6238221" y="4841366"/>
            <a:ext cx="2399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나눔스퀘어" panose="05000000000000000000" pitchFamily="2" charset="2"/>
              <a:buChar char="§"/>
            </a:pPr>
            <a:r>
              <a:rPr lang="ko-KR" altLang="en-US" sz="1200" dirty="0" smtClean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코드의 내용을 이해해야 해요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8870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2" name="그룹 1081">
            <a:extLst>
              <a:ext uri="{FF2B5EF4-FFF2-40B4-BE49-F238E27FC236}">
                <a16:creationId xmlns:a16="http://schemas.microsoft.com/office/drawing/2014/main" xmlns="" id="{B5709E56-9092-4B3D-B093-659B45EEFDF3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7EF40BB5-F47B-4C4A-8DBD-7AAC43FA118B}"/>
                </a:ext>
              </a:extLst>
            </p:cNvPr>
            <p:cNvSpPr txBox="1"/>
            <p:nvPr/>
          </p:nvSpPr>
          <p:spPr>
            <a:xfrm>
              <a:off x="886856" y="387930"/>
              <a:ext cx="172186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 </a:t>
              </a:r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자료형태 및 객체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6" name="직사각형 1065">
              <a:extLst>
                <a:ext uri="{FF2B5EF4-FFF2-40B4-BE49-F238E27FC236}">
                  <a16:creationId xmlns:a16="http://schemas.microsoft.com/office/drawing/2014/main" xmlns="" id="{89A868F7-CE4D-4E30-9569-2BB7356A9756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xmlns="" id="{38425F8B-CD09-4B65-894F-B9A4C3E7232A}"/>
                </a:ext>
              </a:extLst>
            </p:cNvPr>
            <p:cNvSpPr txBox="1"/>
            <p:nvPr/>
          </p:nvSpPr>
          <p:spPr>
            <a:xfrm>
              <a:off x="227316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1076" name="직선 연결선 1075">
              <a:extLst>
                <a:ext uri="{FF2B5EF4-FFF2-40B4-BE49-F238E27FC236}">
                  <a16:creationId xmlns:a16="http://schemas.microsoft.com/office/drawing/2014/main" xmlns="" id="{9746FAB5-5E7E-4D8A-9920-675032B90E38}"/>
                </a:ext>
              </a:extLst>
            </p:cNvPr>
            <p:cNvCxnSpPr>
              <a:cxnSpLocks/>
              <a:endCxn id="187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7" name="직사각형 1076">
              <a:extLst>
                <a:ext uri="{FF2B5EF4-FFF2-40B4-BE49-F238E27FC236}">
                  <a16:creationId xmlns:a16="http://schemas.microsoft.com/office/drawing/2014/main" xmlns="" id="{C09DE7B4-0992-492D-89CF-24092F8E37C7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081" name="그룹 1080">
              <a:extLst>
                <a:ext uri="{FF2B5EF4-FFF2-40B4-BE49-F238E27FC236}">
                  <a16:creationId xmlns:a16="http://schemas.microsoft.com/office/drawing/2014/main" xmlns="" id="{D264FD46-93C3-4EBE-9E37-FF026474142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079" name="타원 1078">
                <a:extLst>
                  <a:ext uri="{FF2B5EF4-FFF2-40B4-BE49-F238E27FC236}">
                    <a16:creationId xmlns:a16="http://schemas.microsoft.com/office/drawing/2014/main" xmlns="" id="{E7691BD6-9AE9-452B-8FEE-293B6B561902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5" name="타원 184">
                <a:extLst>
                  <a:ext uri="{FF2B5EF4-FFF2-40B4-BE49-F238E27FC236}">
                    <a16:creationId xmlns:a16="http://schemas.microsoft.com/office/drawing/2014/main" xmlns="" id="{5E7220FE-C6C5-400E-A47C-AF738631CF6B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6" name="타원 185">
                <a:extLst>
                  <a:ext uri="{FF2B5EF4-FFF2-40B4-BE49-F238E27FC236}">
                    <a16:creationId xmlns:a16="http://schemas.microsoft.com/office/drawing/2014/main" xmlns="" id="{FBF4A938-5886-4AC1-B6A8-6E52B06007A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xmlns="" id="{71FE918A-5D86-404E-B0D3-55E54F53490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0" name="그룹 189">
              <a:extLst>
                <a:ext uri="{FF2B5EF4-FFF2-40B4-BE49-F238E27FC236}">
                  <a16:creationId xmlns:a16="http://schemas.microsoft.com/office/drawing/2014/main" xmlns="" id="{5CD08F1F-7693-40F7-B507-66C38277AC67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xmlns="" id="{1F5AD680-EDCA-4FA0-90A1-B36B6A2583A0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xmlns="" id="{E1A7B526-F75D-4C01-8186-ED3D32D6CFF3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xmlns="" id="{6F2EE2B7-AA66-4FF7-9A5F-394C4FEC5F3B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xmlns="" id="{D9221810-5C2C-40F3-97DF-FF287F277231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xmlns="" id="{263EC899-09FE-4D2E-8B36-AF510B3AA540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97" name="그림 196">
                <a:extLst>
                  <a:ext uri="{FF2B5EF4-FFF2-40B4-BE49-F238E27FC236}">
                    <a16:creationId xmlns:a16="http://schemas.microsoft.com/office/drawing/2014/main" xmlns="" id="{725173D9-6474-48E4-BD20-52419599C0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98" name="object 28">
                <a:extLst>
                  <a:ext uri="{FF2B5EF4-FFF2-40B4-BE49-F238E27FC236}">
                    <a16:creationId xmlns:a16="http://schemas.microsoft.com/office/drawing/2014/main" xmlns="" id="{F74A6EC0-8D46-4057-8637-054A17E21848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99" name="그림 198">
                <a:extLst>
                  <a:ext uri="{FF2B5EF4-FFF2-40B4-BE49-F238E27FC236}">
                    <a16:creationId xmlns:a16="http://schemas.microsoft.com/office/drawing/2014/main" xmlns="" id="{B05B485A-846E-4172-B6BF-8F48A6BFD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132" name="슬라이드 번호 개체 틀 2">
            <a:extLst>
              <a:ext uri="{FF2B5EF4-FFF2-40B4-BE49-F238E27FC236}">
                <a16:creationId xmlns:a16="http://schemas.microsoft.com/office/drawing/2014/main" xmlns="" id="{59FD7CCE-8E94-4B8F-A6F3-538ACA3CA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209120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11</a:t>
            </a:fld>
            <a:endParaRPr lang="ko-KR" altLang="en-US" sz="1400" dirty="0"/>
          </a:p>
        </p:txBody>
      </p:sp>
      <p:cxnSp>
        <p:nvCxnSpPr>
          <p:cNvPr id="349" name="직선 연결선 348">
            <a:extLst>
              <a:ext uri="{FF2B5EF4-FFF2-40B4-BE49-F238E27FC236}">
                <a16:creationId xmlns:a16="http://schemas.microsoft.com/office/drawing/2014/main" xmlns="" id="{A5BC860D-C804-4302-9EB9-D9B51BFB5E62}"/>
              </a:ext>
            </a:extLst>
          </p:cNvPr>
          <p:cNvCxnSpPr>
            <a:cxnSpLocks/>
            <a:endCxn id="352" idx="2"/>
          </p:cNvCxnSpPr>
          <p:nvPr/>
        </p:nvCxnSpPr>
        <p:spPr>
          <a:xfrm>
            <a:off x="8990423" y="3866748"/>
            <a:ext cx="916" cy="94013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0" name="사각형: 둥근 모서리 349">
            <a:extLst>
              <a:ext uri="{FF2B5EF4-FFF2-40B4-BE49-F238E27FC236}">
                <a16:creationId xmlns:a16="http://schemas.microsoft.com/office/drawing/2014/main" xmlns="" id="{8192AB5B-04C4-4FAD-AA44-765C94E206CC}"/>
              </a:ext>
            </a:extLst>
          </p:cNvPr>
          <p:cNvSpPr/>
          <p:nvPr/>
        </p:nvSpPr>
        <p:spPr>
          <a:xfrm>
            <a:off x="8046251" y="3702643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명목형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(“F”,”M”) (</a:t>
            </a:r>
            <a:r>
              <a:rPr lang="en-US" altLang="ko-KR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fac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2" name="사각형: 둥근 모서리 351">
            <a:extLst>
              <a:ext uri="{FF2B5EF4-FFF2-40B4-BE49-F238E27FC236}">
                <a16:creationId xmlns:a16="http://schemas.microsoft.com/office/drawing/2014/main" xmlns="" id="{C047A8EA-67FD-44C9-9EA0-9B0CAE5BE1A8}"/>
              </a:ext>
            </a:extLst>
          </p:cNvPr>
          <p:cNvSpPr/>
          <p:nvPr/>
        </p:nvSpPr>
        <p:spPr>
          <a:xfrm>
            <a:off x="8046251" y="4314719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순서형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(“A”,”B”,”C”) (</a:t>
            </a:r>
            <a:r>
              <a:rPr lang="en-US" altLang="ko-KR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fac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8" name="Rectangle 304">
            <a:extLst>
              <a:ext uri="{FF2B5EF4-FFF2-40B4-BE49-F238E27FC236}">
                <a16:creationId xmlns:a16="http://schemas.microsoft.com/office/drawing/2014/main" xmlns="" id="{15382108-3E7D-4F76-AE8A-6E90485FD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3527" y="3027399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Factor(</a:t>
            </a: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요</a:t>
            </a:r>
            <a:r>
              <a:rPr lang="ko-KR" altLang="en-US" sz="1600" spc="-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</a:t>
            </a:r>
            <a:r>
              <a:rPr lang="en-US" altLang="ko-KR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60" name="그룹 359">
            <a:extLst>
              <a:ext uri="{FF2B5EF4-FFF2-40B4-BE49-F238E27FC236}">
                <a16:creationId xmlns:a16="http://schemas.microsoft.com/office/drawing/2014/main" xmlns="" id="{093293CE-C398-4A27-A528-8340795D1DEF}"/>
              </a:ext>
            </a:extLst>
          </p:cNvPr>
          <p:cNvGrpSpPr/>
          <p:nvPr/>
        </p:nvGrpSpPr>
        <p:grpSpPr>
          <a:xfrm>
            <a:off x="8338294" y="1456623"/>
            <a:ext cx="1306089" cy="1421145"/>
            <a:chOff x="783622" y="1299465"/>
            <a:chExt cx="1206238" cy="1312498"/>
          </a:xfrm>
        </p:grpSpPr>
        <p:grpSp>
          <p:nvGrpSpPr>
            <p:cNvPr id="362" name="그룹 91">
              <a:extLst>
                <a:ext uri="{FF2B5EF4-FFF2-40B4-BE49-F238E27FC236}">
                  <a16:creationId xmlns:a16="http://schemas.microsoft.com/office/drawing/2014/main" xmlns="" id="{920161A3-F80F-42A2-8820-DD46A25DA6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64" name="타원 90">
                <a:extLst>
                  <a:ext uri="{FF2B5EF4-FFF2-40B4-BE49-F238E27FC236}">
                    <a16:creationId xmlns:a16="http://schemas.microsoft.com/office/drawing/2014/main" xmlns="" id="{2D243CAD-74E8-452A-89DA-6F0FAAB160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65" name="타원 139">
                <a:extLst>
                  <a:ext uri="{FF2B5EF4-FFF2-40B4-BE49-F238E27FC236}">
                    <a16:creationId xmlns:a16="http://schemas.microsoft.com/office/drawing/2014/main" xmlns="" id="{86E0144F-C073-40F2-BF6E-109E68249E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63" name="이등변 삼각형 362">
              <a:extLst>
                <a:ext uri="{FF2B5EF4-FFF2-40B4-BE49-F238E27FC236}">
                  <a16:creationId xmlns:a16="http://schemas.microsoft.com/office/drawing/2014/main" xmlns="" id="{B59FCBD0-1D70-400D-9E71-39F9FFB50F28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332" name="직선 연결선 331">
            <a:extLst>
              <a:ext uri="{FF2B5EF4-FFF2-40B4-BE49-F238E27FC236}">
                <a16:creationId xmlns:a16="http://schemas.microsoft.com/office/drawing/2014/main" xmlns="" id="{623E8D8D-28E3-4A0B-B605-484E89F6E156}"/>
              </a:ext>
            </a:extLst>
          </p:cNvPr>
          <p:cNvCxnSpPr>
            <a:cxnSpLocks/>
            <a:endCxn id="335" idx="2"/>
          </p:cNvCxnSpPr>
          <p:nvPr/>
        </p:nvCxnSpPr>
        <p:spPr>
          <a:xfrm>
            <a:off x="4724159" y="3888538"/>
            <a:ext cx="8917" cy="911371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사각형: 둥근 모서리 332">
            <a:extLst>
              <a:ext uri="{FF2B5EF4-FFF2-40B4-BE49-F238E27FC236}">
                <a16:creationId xmlns:a16="http://schemas.microsoft.com/office/drawing/2014/main" xmlns="" id="{3AB73DBB-D48E-44A6-9418-31A31C04FEF5}"/>
              </a:ext>
            </a:extLst>
          </p:cNvPr>
          <p:cNvSpPr/>
          <p:nvPr/>
        </p:nvSpPr>
        <p:spPr>
          <a:xfrm>
            <a:off x="3787988" y="3702650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문자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(apple, banana)(</a:t>
            </a:r>
            <a:r>
              <a:rPr lang="en-US" altLang="ko-KR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chr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5" name="사각형: 둥근 모서리 334">
            <a:extLst>
              <a:ext uri="{FF2B5EF4-FFF2-40B4-BE49-F238E27FC236}">
                <a16:creationId xmlns:a16="http://schemas.microsoft.com/office/drawing/2014/main" xmlns="" id="{3B2D07CA-084E-4A40-A047-8E05F0DCF575}"/>
              </a:ext>
            </a:extLst>
          </p:cNvPr>
          <p:cNvSpPr/>
          <p:nvPr/>
        </p:nvSpPr>
        <p:spPr>
          <a:xfrm>
            <a:off x="3787988" y="4307750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문장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(apple is good)(</a:t>
            </a:r>
            <a:r>
              <a:rPr lang="en-US" altLang="ko-KR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chr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1" name="Rectangle 304">
            <a:extLst>
              <a:ext uri="{FF2B5EF4-FFF2-40B4-BE49-F238E27FC236}">
                <a16:creationId xmlns:a16="http://schemas.microsoft.com/office/drawing/2014/main" xmlns="" id="{76527E9D-B086-4A22-A26E-C9BA4123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5265" y="3027396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Character(</a:t>
            </a: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문자</a:t>
            </a:r>
            <a:r>
              <a:rPr lang="en-US" altLang="ko-KR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43" name="그룹 342">
            <a:extLst>
              <a:ext uri="{FF2B5EF4-FFF2-40B4-BE49-F238E27FC236}">
                <a16:creationId xmlns:a16="http://schemas.microsoft.com/office/drawing/2014/main" xmlns="" id="{2A636A10-4723-4BD0-A08E-2CC28A27F24E}"/>
              </a:ext>
            </a:extLst>
          </p:cNvPr>
          <p:cNvGrpSpPr/>
          <p:nvPr/>
        </p:nvGrpSpPr>
        <p:grpSpPr>
          <a:xfrm>
            <a:off x="4080032" y="1456623"/>
            <a:ext cx="1306089" cy="1421145"/>
            <a:chOff x="4756843" y="1299465"/>
            <a:chExt cx="1206238" cy="1312498"/>
          </a:xfrm>
        </p:grpSpPr>
        <p:grpSp>
          <p:nvGrpSpPr>
            <p:cNvPr id="345" name="그룹 91">
              <a:extLst>
                <a:ext uri="{FF2B5EF4-FFF2-40B4-BE49-F238E27FC236}">
                  <a16:creationId xmlns:a16="http://schemas.microsoft.com/office/drawing/2014/main" xmlns="" id="{C8EAB226-5F26-448B-9C19-F5288EBECB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56843" y="1299465"/>
              <a:ext cx="1206238" cy="1206747"/>
              <a:chOff x="1149896" y="2743200"/>
              <a:chExt cx="1947664" cy="1947664"/>
            </a:xfrm>
          </p:grpSpPr>
          <p:sp>
            <p:nvSpPr>
              <p:cNvPr id="347" name="타원 90">
                <a:extLst>
                  <a:ext uri="{FF2B5EF4-FFF2-40B4-BE49-F238E27FC236}">
                    <a16:creationId xmlns:a16="http://schemas.microsoft.com/office/drawing/2014/main" xmlns="" id="{6DBE087F-CCB7-4C01-8F20-BBA928CB2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48" name="타원 139">
                <a:extLst>
                  <a:ext uri="{FF2B5EF4-FFF2-40B4-BE49-F238E27FC236}">
                    <a16:creationId xmlns:a16="http://schemas.microsoft.com/office/drawing/2014/main" xmlns="" id="{F66C5CE5-7575-4557-AE09-7372CA4EE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46" name="이등변 삼각형 345">
              <a:extLst>
                <a:ext uri="{FF2B5EF4-FFF2-40B4-BE49-F238E27FC236}">
                  <a16:creationId xmlns:a16="http://schemas.microsoft.com/office/drawing/2014/main" xmlns="" id="{9CB7AD44-D5DB-4F2F-BDD1-B613A956A948}"/>
                </a:ext>
              </a:extLst>
            </p:cNvPr>
            <p:cNvSpPr/>
            <p:nvPr/>
          </p:nvSpPr>
          <p:spPr>
            <a:xfrm rot="10800000">
              <a:off x="5268948" y="2483446"/>
              <a:ext cx="149080" cy="128517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315" name="직선 연결선 314">
            <a:extLst>
              <a:ext uri="{FF2B5EF4-FFF2-40B4-BE49-F238E27FC236}">
                <a16:creationId xmlns:a16="http://schemas.microsoft.com/office/drawing/2014/main" xmlns="" id="{61FD0B03-7686-41E1-9DD6-EE149A25EE24}"/>
              </a:ext>
            </a:extLst>
          </p:cNvPr>
          <p:cNvCxnSpPr>
            <a:cxnSpLocks/>
            <a:endCxn id="316" idx="2"/>
          </p:cNvCxnSpPr>
          <p:nvPr/>
        </p:nvCxnSpPr>
        <p:spPr>
          <a:xfrm flipH="1">
            <a:off x="6882863" y="3864528"/>
            <a:ext cx="1" cy="330274"/>
          </a:xfrm>
          <a:prstGeom prst="line">
            <a:avLst/>
          </a:prstGeom>
          <a:ln w="12700">
            <a:solidFill>
              <a:srgbClr val="56A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6" name="사각형: 둥근 모서리 315">
            <a:extLst>
              <a:ext uri="{FF2B5EF4-FFF2-40B4-BE49-F238E27FC236}">
                <a16:creationId xmlns:a16="http://schemas.microsoft.com/office/drawing/2014/main" xmlns="" id="{AF6B59DD-2AE7-487A-913C-4B2A220A37FE}"/>
              </a:ext>
            </a:extLst>
          </p:cNvPr>
          <p:cNvSpPr/>
          <p:nvPr/>
        </p:nvSpPr>
        <p:spPr>
          <a:xfrm>
            <a:off x="5937774" y="3702643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True/False(</a:t>
            </a:r>
            <a:r>
              <a:rPr lang="en-US" altLang="ko-KR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logi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4" name="Rectangle 304">
            <a:extLst>
              <a:ext uri="{FF2B5EF4-FFF2-40B4-BE49-F238E27FC236}">
                <a16:creationId xmlns:a16="http://schemas.microsoft.com/office/drawing/2014/main" xmlns="" id="{46CBA5EF-0E95-4C57-A59D-60E4F7B56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95049" y="3027399"/>
            <a:ext cx="1775624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Logical(</a:t>
            </a: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논리형</a:t>
            </a:r>
            <a:r>
              <a:rPr lang="en-US" altLang="ko-KR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26" name="그룹 325">
            <a:extLst>
              <a:ext uri="{FF2B5EF4-FFF2-40B4-BE49-F238E27FC236}">
                <a16:creationId xmlns:a16="http://schemas.microsoft.com/office/drawing/2014/main" xmlns="" id="{7A317A03-5630-4DE0-B0C7-27C277178E21}"/>
              </a:ext>
            </a:extLst>
          </p:cNvPr>
          <p:cNvGrpSpPr/>
          <p:nvPr/>
        </p:nvGrpSpPr>
        <p:grpSpPr>
          <a:xfrm>
            <a:off x="6229817" y="1456623"/>
            <a:ext cx="1306089" cy="1421145"/>
            <a:chOff x="783622" y="1299465"/>
            <a:chExt cx="1206238" cy="1312498"/>
          </a:xfrm>
        </p:grpSpPr>
        <p:grpSp>
          <p:nvGrpSpPr>
            <p:cNvPr id="328" name="그룹 91">
              <a:extLst>
                <a:ext uri="{FF2B5EF4-FFF2-40B4-BE49-F238E27FC236}">
                  <a16:creationId xmlns:a16="http://schemas.microsoft.com/office/drawing/2014/main" xmlns="" id="{CCD25141-131F-4CC6-B705-2A01378701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30" name="타원 90">
                <a:extLst>
                  <a:ext uri="{FF2B5EF4-FFF2-40B4-BE49-F238E27FC236}">
                    <a16:creationId xmlns:a16="http://schemas.microsoft.com/office/drawing/2014/main" xmlns="" id="{6039F2E1-1670-4840-BEB9-A62F8B3F4C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56A2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31" name="타원 139">
                <a:extLst>
                  <a:ext uri="{FF2B5EF4-FFF2-40B4-BE49-F238E27FC236}">
                    <a16:creationId xmlns:a16="http://schemas.microsoft.com/office/drawing/2014/main" xmlns="" id="{9A841355-A9F2-4807-AD36-DFCD7FA4A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29" name="이등변 삼각형 328">
              <a:extLst>
                <a:ext uri="{FF2B5EF4-FFF2-40B4-BE49-F238E27FC236}">
                  <a16:creationId xmlns:a16="http://schemas.microsoft.com/office/drawing/2014/main" xmlns="" id="{FE1CF662-304F-4ABF-8FE2-E6186FEC9332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rgbClr val="56A2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298" name="직선 연결선 297">
            <a:extLst>
              <a:ext uri="{FF2B5EF4-FFF2-40B4-BE49-F238E27FC236}">
                <a16:creationId xmlns:a16="http://schemas.microsoft.com/office/drawing/2014/main" xmlns="" id="{0412ECEF-5A21-4274-9BB3-0353E133121D}"/>
              </a:ext>
            </a:extLst>
          </p:cNvPr>
          <p:cNvCxnSpPr>
            <a:cxnSpLocks/>
            <a:endCxn id="301" idx="2"/>
          </p:cNvCxnSpPr>
          <p:nvPr/>
        </p:nvCxnSpPr>
        <p:spPr>
          <a:xfrm>
            <a:off x="2624597" y="3791134"/>
            <a:ext cx="0" cy="1015736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사각형: 둥근 모서리 298">
            <a:extLst>
              <a:ext uri="{FF2B5EF4-FFF2-40B4-BE49-F238E27FC236}">
                <a16:creationId xmlns:a16="http://schemas.microsoft.com/office/drawing/2014/main" xmlns="" id="{865ECD44-8366-48D2-B563-6422F957B39E}"/>
              </a:ext>
            </a:extLst>
          </p:cNvPr>
          <p:cNvSpPr/>
          <p:nvPr/>
        </p:nvSpPr>
        <p:spPr>
          <a:xfrm>
            <a:off x="1679509" y="3702637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정수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(1,2,3)(</a:t>
            </a:r>
            <a:r>
              <a:rPr lang="en-US" altLang="ko-KR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num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1" name="사각형: 둥근 모서리 300">
            <a:extLst>
              <a:ext uri="{FF2B5EF4-FFF2-40B4-BE49-F238E27FC236}">
                <a16:creationId xmlns:a16="http://schemas.microsoft.com/office/drawing/2014/main" xmlns="" id="{BC14C5FE-E2C8-4E1E-BB80-0330C3169417}"/>
              </a:ext>
            </a:extLst>
          </p:cNvPr>
          <p:cNvSpPr/>
          <p:nvPr/>
        </p:nvSpPr>
        <p:spPr>
          <a:xfrm>
            <a:off x="1679509" y="4314713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(1.3,1.4)(</a:t>
            </a:r>
            <a:r>
              <a:rPr lang="en-US" altLang="ko-KR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int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7" name="Rectangle 304">
            <a:extLst>
              <a:ext uri="{FF2B5EF4-FFF2-40B4-BE49-F238E27FC236}">
                <a16:creationId xmlns:a16="http://schemas.microsoft.com/office/drawing/2014/main" xmlns="" id="{A1EFFEF2-718E-4E42-A206-1F5527B11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6786" y="3027396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Numeric(</a:t>
            </a: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숫자</a:t>
            </a:r>
            <a:r>
              <a:rPr lang="en-US" altLang="ko-KR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09" name="그룹 308">
            <a:extLst>
              <a:ext uri="{FF2B5EF4-FFF2-40B4-BE49-F238E27FC236}">
                <a16:creationId xmlns:a16="http://schemas.microsoft.com/office/drawing/2014/main" xmlns="" id="{E45156FF-0AAB-4D99-A782-54331BDB0449}"/>
              </a:ext>
            </a:extLst>
          </p:cNvPr>
          <p:cNvGrpSpPr/>
          <p:nvPr/>
        </p:nvGrpSpPr>
        <p:grpSpPr>
          <a:xfrm>
            <a:off x="1971553" y="1456623"/>
            <a:ext cx="1306089" cy="1421145"/>
            <a:chOff x="6701783" y="1299465"/>
            <a:chExt cx="1206238" cy="1312498"/>
          </a:xfrm>
        </p:grpSpPr>
        <p:grpSp>
          <p:nvGrpSpPr>
            <p:cNvPr id="311" name="그룹 310">
              <a:extLst>
                <a:ext uri="{FF2B5EF4-FFF2-40B4-BE49-F238E27FC236}">
                  <a16:creationId xmlns:a16="http://schemas.microsoft.com/office/drawing/2014/main" xmlns="" id="{5A9250DA-686C-4A1B-ADBC-8213F74376F4}"/>
                </a:ext>
              </a:extLst>
            </p:cNvPr>
            <p:cNvGrpSpPr/>
            <p:nvPr/>
          </p:nvGrpSpPr>
          <p:grpSpPr>
            <a:xfrm>
              <a:off x="6701783" y="1299465"/>
              <a:ext cx="1206238" cy="1206747"/>
              <a:chOff x="6026898" y="3532410"/>
              <a:chExt cx="1532351" cy="1532999"/>
            </a:xfrm>
          </p:grpSpPr>
          <p:sp>
            <p:nvSpPr>
              <p:cNvPr id="313" name="타원 142">
                <a:extLst>
                  <a:ext uri="{FF2B5EF4-FFF2-40B4-BE49-F238E27FC236}">
                    <a16:creationId xmlns:a16="http://schemas.microsoft.com/office/drawing/2014/main" xmlns="" id="{CC4AF263-EEB9-4D7B-B861-76EB4BF8D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6898" y="3532410"/>
                <a:ext cx="1532351" cy="153299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14" name="타원 143">
                <a:extLst>
                  <a:ext uri="{FF2B5EF4-FFF2-40B4-BE49-F238E27FC236}">
                    <a16:creationId xmlns:a16="http://schemas.microsoft.com/office/drawing/2014/main" xmlns="" id="{7077A8E3-13FC-46F8-A58D-024D288F01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6695" y="3782313"/>
                <a:ext cx="1032756" cy="10331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12" name="이등변 삼각형 311">
              <a:extLst>
                <a:ext uri="{FF2B5EF4-FFF2-40B4-BE49-F238E27FC236}">
                  <a16:creationId xmlns:a16="http://schemas.microsoft.com/office/drawing/2014/main" xmlns="" id="{5D7C5C2D-526C-4FF0-B49F-AE012962B717}"/>
                </a:ext>
              </a:extLst>
            </p:cNvPr>
            <p:cNvSpPr/>
            <p:nvPr/>
          </p:nvSpPr>
          <p:spPr>
            <a:xfrm rot="10800000">
              <a:off x="7216928" y="2483446"/>
              <a:ext cx="149080" cy="128517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0BCA4A4-7BCB-43D7-A2AA-A97F65B3D4F5}"/>
              </a:ext>
            </a:extLst>
          </p:cNvPr>
          <p:cNvSpPr txBox="1"/>
          <p:nvPr/>
        </p:nvSpPr>
        <p:spPr>
          <a:xfrm>
            <a:off x="2323598" y="1688486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480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E5595433-67AB-422A-A6AE-5475C9F2A155}"/>
              </a:ext>
            </a:extLst>
          </p:cNvPr>
          <p:cNvSpPr txBox="1"/>
          <p:nvPr/>
        </p:nvSpPr>
        <p:spPr>
          <a:xfrm>
            <a:off x="4441672" y="1688486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480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xmlns="" id="{229B1CC7-8E46-43AC-ABEA-82B6082BEBFF}"/>
              </a:ext>
            </a:extLst>
          </p:cNvPr>
          <p:cNvSpPr txBox="1"/>
          <p:nvPr/>
        </p:nvSpPr>
        <p:spPr>
          <a:xfrm>
            <a:off x="6603729" y="1688486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480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995AB902-A812-4419-AA5B-06A4DED944E9}"/>
              </a:ext>
            </a:extLst>
          </p:cNvPr>
          <p:cNvSpPr txBox="1"/>
          <p:nvPr/>
        </p:nvSpPr>
        <p:spPr>
          <a:xfrm>
            <a:off x="8699580" y="1688486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sz="480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7" name="사각형: 둥근 모서리 300">
            <a:extLst>
              <a:ext uri="{FF2B5EF4-FFF2-40B4-BE49-F238E27FC236}">
                <a16:creationId xmlns:a16="http://schemas.microsoft.com/office/drawing/2014/main" xmlns="" id="{BC14C5FE-E2C8-4E1E-BB80-0330C3169417}"/>
              </a:ext>
            </a:extLst>
          </p:cNvPr>
          <p:cNvSpPr/>
          <p:nvPr/>
        </p:nvSpPr>
        <p:spPr>
          <a:xfrm>
            <a:off x="1679509" y="4926899"/>
            <a:ext cx="1890176" cy="791981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 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코드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= 1</a:t>
            </a:r>
          </a:p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&lt;- 1 </a:t>
            </a:r>
          </a:p>
        </p:txBody>
      </p:sp>
      <p:sp>
        <p:nvSpPr>
          <p:cNvPr id="78" name="사각형: 둥근 모서리 334">
            <a:extLst>
              <a:ext uri="{FF2B5EF4-FFF2-40B4-BE49-F238E27FC236}">
                <a16:creationId xmlns:a16="http://schemas.microsoft.com/office/drawing/2014/main" xmlns="" id="{3B2D07CA-084E-4A40-A047-8E05F0DCF575}"/>
              </a:ext>
            </a:extLst>
          </p:cNvPr>
          <p:cNvSpPr/>
          <p:nvPr/>
        </p:nvSpPr>
        <p:spPr>
          <a:xfrm>
            <a:off x="3787988" y="4926899"/>
            <a:ext cx="1890176" cy="791981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 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코드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= ‘hello world’</a:t>
            </a:r>
          </a:p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&lt;- ‘hello world’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9" name="사각형: 둥근 모서리 315">
            <a:extLst>
              <a:ext uri="{FF2B5EF4-FFF2-40B4-BE49-F238E27FC236}">
                <a16:creationId xmlns:a16="http://schemas.microsoft.com/office/drawing/2014/main" xmlns="" id="{AF6B59DD-2AE7-487A-913C-4B2A220A37FE}"/>
              </a:ext>
            </a:extLst>
          </p:cNvPr>
          <p:cNvSpPr/>
          <p:nvPr/>
        </p:nvSpPr>
        <p:spPr>
          <a:xfrm>
            <a:off x="5937774" y="4926897"/>
            <a:ext cx="1890177" cy="791983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 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코드 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= True</a:t>
            </a:r>
          </a:p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= T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0" name="사각형: 둥근 모서리 351">
            <a:extLst>
              <a:ext uri="{FF2B5EF4-FFF2-40B4-BE49-F238E27FC236}">
                <a16:creationId xmlns:a16="http://schemas.microsoft.com/office/drawing/2014/main" xmlns="" id="{C047A8EA-67FD-44C9-9EA0-9B0CAE5BE1A8}"/>
              </a:ext>
            </a:extLst>
          </p:cNvPr>
          <p:cNvSpPr/>
          <p:nvPr/>
        </p:nvSpPr>
        <p:spPr>
          <a:xfrm>
            <a:off x="8046251" y="4926896"/>
            <a:ext cx="1890176" cy="737740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코드</a:t>
            </a:r>
            <a:r>
              <a:rPr lang="en-US" altLang="ko-KR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= factor(1)</a:t>
            </a:r>
          </a:p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= factor(‘1’)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1" name="사각형: 둥근 모서리 334">
            <a:extLst>
              <a:ext uri="{FF2B5EF4-FFF2-40B4-BE49-F238E27FC236}">
                <a16:creationId xmlns:a16="http://schemas.microsoft.com/office/drawing/2014/main" xmlns="" id="{3B2D07CA-084E-4A40-A047-8E05F0DCF575}"/>
              </a:ext>
            </a:extLst>
          </p:cNvPr>
          <p:cNvSpPr/>
          <p:nvPr/>
        </p:nvSpPr>
        <p:spPr>
          <a:xfrm>
            <a:off x="1679509" y="5825801"/>
            <a:ext cx="8256918" cy="791981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Q) a = ‘1’ 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은 어떤 자료형태일까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2" name="사각형: 둥근 모서리 315">
            <a:extLst>
              <a:ext uri="{FF2B5EF4-FFF2-40B4-BE49-F238E27FC236}">
                <a16:creationId xmlns:a16="http://schemas.microsoft.com/office/drawing/2014/main" xmlns="" id="{AF6B59DD-2AE7-487A-913C-4B2A220A37FE}"/>
              </a:ext>
            </a:extLst>
          </p:cNvPr>
          <p:cNvSpPr/>
          <p:nvPr/>
        </p:nvSpPr>
        <p:spPr>
          <a:xfrm>
            <a:off x="5937774" y="4314719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숫자 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1,0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12405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직사각형 99">
            <a:extLst>
              <a:ext uri="{FF2B5EF4-FFF2-40B4-BE49-F238E27FC236}">
                <a16:creationId xmlns:a16="http://schemas.microsoft.com/office/drawing/2014/main" xmlns="" id="{8D056DBB-2357-464A-A3B0-3AA0DE01BD81}"/>
              </a:ext>
            </a:extLst>
          </p:cNvPr>
          <p:cNvSpPr/>
          <p:nvPr/>
        </p:nvSpPr>
        <p:spPr>
          <a:xfrm>
            <a:off x="7152117" y="4860911"/>
            <a:ext cx="2880000" cy="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xmlns="" id="{C600051B-A802-418B-9DA5-823ECF416195}"/>
              </a:ext>
            </a:extLst>
          </p:cNvPr>
          <p:cNvSpPr/>
          <p:nvPr/>
        </p:nvSpPr>
        <p:spPr>
          <a:xfrm>
            <a:off x="7152117" y="2277547"/>
            <a:ext cx="2880000" cy="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xmlns="" id="{EB7CCDB8-8A38-420D-91F3-911C441DCF84}"/>
              </a:ext>
            </a:extLst>
          </p:cNvPr>
          <p:cNvSpPr/>
          <p:nvPr/>
        </p:nvSpPr>
        <p:spPr>
          <a:xfrm>
            <a:off x="1451683" y="4860909"/>
            <a:ext cx="2880000" cy="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xmlns="" id="{69E390B0-5FCB-48F3-B52C-A60C22686ACD}"/>
              </a:ext>
            </a:extLst>
          </p:cNvPr>
          <p:cNvSpPr/>
          <p:nvPr/>
        </p:nvSpPr>
        <p:spPr>
          <a:xfrm>
            <a:off x="1451683" y="2287071"/>
            <a:ext cx="2880000" cy="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44DBE630-8B75-4D9A-BE1B-61F06C59B3F4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32AD58E4-56D9-454E-BF5E-F585E415FCE1}"/>
                </a:ext>
              </a:extLst>
            </p:cNvPr>
            <p:cNvSpPr txBox="1"/>
            <p:nvPr/>
          </p:nvSpPr>
          <p:spPr>
            <a:xfrm>
              <a:off x="865381" y="387930"/>
              <a:ext cx="1706237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 </a:t>
              </a:r>
              <a:r>
                <a:rPr lang="ko-KR" altLang="en-US" sz="2400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자료형태 및 객체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53FF0B55-6DD2-491D-AF05-1BE6EFB3DFA7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791D37A8-CF0A-4B20-9EA6-DCA1BF110B3F}"/>
                </a:ext>
              </a:extLst>
            </p:cNvPr>
            <p:cNvSpPr txBox="1"/>
            <p:nvPr/>
          </p:nvSpPr>
          <p:spPr>
            <a:xfrm>
              <a:off x="227316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xmlns="" id="{0CF7CB6D-5AE5-4C1C-A4A4-560AF96BFD1B}"/>
                </a:ext>
              </a:extLst>
            </p:cNvPr>
            <p:cNvCxnSpPr>
              <a:cxnSpLocks/>
              <a:endCxn id="3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xmlns="" id="{05C03B61-EE7D-4A17-BE37-EB10202C8758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xmlns="" id="{863E04AF-7033-4BD1-8723-9305214703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xmlns="" id="{AFB31EBB-9154-4EE3-9757-28EBECD1EDF6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xmlns="" id="{F98D08C4-08B6-4EDB-AAD6-F98A00C5D8D0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xmlns="" id="{E8D297BA-3020-47F7-995F-40BA7ADF98C8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xmlns="" id="{B744D20C-8EE4-4F56-9D7B-88876124A14E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xmlns="" id="{BCD31A4D-9519-4800-8A52-F91BEC8CAF93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xmlns="" id="{E9213557-82FC-4A16-BA81-667D6BC5CA9D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xmlns="" id="{03BE8F96-1FDA-410F-93AC-217E69797071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xmlns="" id="{7D538029-DF24-4B48-AA2C-3A50D50ECC90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xmlns="" id="{4E45478F-AE9E-4CB8-B865-12CF4769A5DE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xmlns="" id="{62D52859-6F57-40E3-B0C3-2BC81238A60E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xmlns="" id="{4478C6F8-6826-483E-B717-D3963B2F56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23" name="object 28">
                <a:extLst>
                  <a:ext uri="{FF2B5EF4-FFF2-40B4-BE49-F238E27FC236}">
                    <a16:creationId xmlns:a16="http://schemas.microsoft.com/office/drawing/2014/main" xmlns="" id="{7FA1FD24-E3A0-4810-B0FD-E4F6D7BCA89C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xmlns="" id="{281A5B12-7FB7-4698-80B8-BBCA38F3F3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xmlns="" id="{9040194C-BDFE-47BB-9E31-37253F57AC9F}"/>
              </a:ext>
            </a:extLst>
          </p:cNvPr>
          <p:cNvGrpSpPr/>
          <p:nvPr/>
        </p:nvGrpSpPr>
        <p:grpSpPr>
          <a:xfrm>
            <a:off x="4540779" y="2497470"/>
            <a:ext cx="2859140" cy="2859143"/>
            <a:chOff x="3272282" y="2175918"/>
            <a:chExt cx="2144355" cy="2144357"/>
          </a:xfrm>
        </p:grpSpPr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xmlns="" id="{9928487D-55F9-4E29-BA87-B11A1F1E0F32}"/>
                </a:ext>
              </a:extLst>
            </p:cNvPr>
            <p:cNvSpPr/>
            <p:nvPr/>
          </p:nvSpPr>
          <p:spPr>
            <a:xfrm rot="2700000">
              <a:off x="3272281" y="2175919"/>
              <a:ext cx="2144357" cy="2144355"/>
            </a:xfrm>
            <a:prstGeom prst="rect">
              <a:avLst/>
            </a:prstGeom>
            <a:noFill/>
            <a:ln w="3175"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xmlns="" id="{ECA4B013-6F9C-4CC7-B25D-DA279B67AE43}"/>
                </a:ext>
              </a:extLst>
            </p:cNvPr>
            <p:cNvSpPr/>
            <p:nvPr/>
          </p:nvSpPr>
          <p:spPr>
            <a:xfrm rot="2700000">
              <a:off x="3677032" y="2580669"/>
              <a:ext cx="1334854" cy="1334854"/>
            </a:xfrm>
            <a:prstGeom prst="rect">
              <a:avLst/>
            </a:prstGeom>
            <a:noFill/>
            <a:ln w="6350">
              <a:solidFill>
                <a:srgbClr val="33CCCC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94B982B-AF57-4A00-9B26-E6E0C8D79FA3}"/>
              </a:ext>
            </a:extLst>
          </p:cNvPr>
          <p:cNvSpPr txBox="1"/>
          <p:nvPr/>
        </p:nvSpPr>
        <p:spPr>
          <a:xfrm>
            <a:off x="4549126" y="3648164"/>
            <a:ext cx="2842446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6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 </a:t>
            </a:r>
            <a:r>
              <a:rPr lang="ko-KR" altLang="en-US" sz="26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자료형태 및 객체</a:t>
            </a:r>
            <a:endParaRPr lang="ko-KR" altLang="en-US" sz="2667" dirty="0">
              <a:solidFill>
                <a:schemeClr val="tx2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821FADF-44F8-438C-A7D7-9E729FCC5DB9}"/>
              </a:ext>
            </a:extLst>
          </p:cNvPr>
          <p:cNvSpPr txBox="1"/>
          <p:nvPr/>
        </p:nvSpPr>
        <p:spPr>
          <a:xfrm>
            <a:off x="1622598" y="1945401"/>
            <a:ext cx="12554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800"/>
              </a:lnSpc>
            </a:pPr>
            <a:r>
              <a:rPr lang="ko-KR" altLang="en-US" sz="1600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벡터</a:t>
            </a:r>
            <a:r>
              <a:rPr lang="en-US" altLang="ko-KR" sz="1600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(vector)</a:t>
            </a:r>
            <a:endParaRPr lang="ko-KR" altLang="en-US" sz="1600" spc="-4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xmlns="" id="{C98EBBB9-2553-42DB-A5FE-A6298863B36C}"/>
              </a:ext>
            </a:extLst>
          </p:cNvPr>
          <p:cNvGrpSpPr/>
          <p:nvPr/>
        </p:nvGrpSpPr>
        <p:grpSpPr>
          <a:xfrm rot="8100000">
            <a:off x="6503013" y="4323905"/>
            <a:ext cx="1365708" cy="1486017"/>
            <a:chOff x="783623" y="1299463"/>
            <a:chExt cx="1206238" cy="1312499"/>
          </a:xfrm>
        </p:grpSpPr>
        <p:grpSp>
          <p:nvGrpSpPr>
            <p:cNvPr id="82" name="그룹 91">
              <a:extLst>
                <a:ext uri="{FF2B5EF4-FFF2-40B4-BE49-F238E27FC236}">
                  <a16:creationId xmlns:a16="http://schemas.microsoft.com/office/drawing/2014/main" xmlns="" id="{4A62D530-D8DD-4DF6-ABF1-58D48066B9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3" y="1299463"/>
              <a:ext cx="1206238" cy="1206747"/>
              <a:chOff x="1149898" y="2743198"/>
              <a:chExt cx="1947664" cy="1947664"/>
            </a:xfrm>
          </p:grpSpPr>
          <p:sp>
            <p:nvSpPr>
              <p:cNvPr id="84" name="타원 90">
                <a:extLst>
                  <a:ext uri="{FF2B5EF4-FFF2-40B4-BE49-F238E27FC236}">
                    <a16:creationId xmlns:a16="http://schemas.microsoft.com/office/drawing/2014/main" xmlns="" id="{FFA71055-C557-4FDD-98DC-1AF7A8399F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8" y="2743198"/>
                <a:ext cx="1947664" cy="1947664"/>
              </a:xfrm>
              <a:prstGeom prst="ellipse">
                <a:avLst/>
              </a:prstGeom>
              <a:solidFill>
                <a:srgbClr val="56A2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85" name="타원 139">
                <a:extLst>
                  <a:ext uri="{FF2B5EF4-FFF2-40B4-BE49-F238E27FC236}">
                    <a16:creationId xmlns:a16="http://schemas.microsoft.com/office/drawing/2014/main" xmlns="" id="{58D883AA-95BD-4098-8C1C-FB55CE2114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2" y="3060701"/>
                <a:ext cx="1312664" cy="131265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83" name="이등변 삼각형 82">
              <a:extLst>
                <a:ext uri="{FF2B5EF4-FFF2-40B4-BE49-F238E27FC236}">
                  <a16:creationId xmlns:a16="http://schemas.microsoft.com/office/drawing/2014/main" xmlns="" id="{06C20729-78AB-4F4A-A70C-BD7AEFD66E4C}"/>
                </a:ext>
              </a:extLst>
            </p:cNvPr>
            <p:cNvSpPr/>
            <p:nvPr/>
          </p:nvSpPr>
          <p:spPr>
            <a:xfrm rot="10800000">
              <a:off x="1312209" y="2483445"/>
              <a:ext cx="149080" cy="128517"/>
            </a:xfrm>
            <a:prstGeom prst="triangle">
              <a:avLst/>
            </a:prstGeom>
            <a:solidFill>
              <a:srgbClr val="56A2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xmlns="" id="{9A0F9BEA-6CE3-47A8-B540-87BD50CA878C}"/>
              </a:ext>
            </a:extLst>
          </p:cNvPr>
          <p:cNvGrpSpPr/>
          <p:nvPr/>
        </p:nvGrpSpPr>
        <p:grpSpPr>
          <a:xfrm rot="18900000">
            <a:off x="4041782" y="2018745"/>
            <a:ext cx="1365708" cy="1486011"/>
            <a:chOff x="783623" y="1299466"/>
            <a:chExt cx="1206238" cy="1312494"/>
          </a:xfrm>
        </p:grpSpPr>
        <p:grpSp>
          <p:nvGrpSpPr>
            <p:cNvPr id="54" name="그룹 91">
              <a:extLst>
                <a:ext uri="{FF2B5EF4-FFF2-40B4-BE49-F238E27FC236}">
                  <a16:creationId xmlns:a16="http://schemas.microsoft.com/office/drawing/2014/main" xmlns="" id="{C881015E-BDDD-49BB-9456-3A204A372AC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3" y="1299466"/>
              <a:ext cx="1206238" cy="1206747"/>
              <a:chOff x="1149898" y="2743204"/>
              <a:chExt cx="1947664" cy="1947664"/>
            </a:xfrm>
          </p:grpSpPr>
          <p:sp>
            <p:nvSpPr>
              <p:cNvPr id="56" name="타원 90">
                <a:extLst>
                  <a:ext uri="{FF2B5EF4-FFF2-40B4-BE49-F238E27FC236}">
                    <a16:creationId xmlns:a16="http://schemas.microsoft.com/office/drawing/2014/main" xmlns="" id="{028D050F-0ADC-414B-A8D3-A3D8782B5F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8" y="2743204"/>
                <a:ext cx="1947664" cy="1947664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57" name="타원 139">
                <a:extLst>
                  <a:ext uri="{FF2B5EF4-FFF2-40B4-BE49-F238E27FC236}">
                    <a16:creationId xmlns:a16="http://schemas.microsoft.com/office/drawing/2014/main" xmlns="" id="{A2E43265-0921-4BDB-960C-F75CAE4C98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400" y="3060707"/>
                <a:ext cx="1312664" cy="13126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55" name="이등변 삼각형 54">
              <a:extLst>
                <a:ext uri="{FF2B5EF4-FFF2-40B4-BE49-F238E27FC236}">
                  <a16:creationId xmlns:a16="http://schemas.microsoft.com/office/drawing/2014/main" xmlns="" id="{3E4B9556-CF95-4624-80E9-66C5750A14B7}"/>
                </a:ext>
              </a:extLst>
            </p:cNvPr>
            <p:cNvSpPr/>
            <p:nvPr/>
          </p:nvSpPr>
          <p:spPr>
            <a:xfrm rot="10800000">
              <a:off x="1312203" y="2483443"/>
              <a:ext cx="149080" cy="128517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xmlns="" id="{EF3579B1-3369-4C5F-80EE-A3793B7A49D0}"/>
              </a:ext>
            </a:extLst>
          </p:cNvPr>
          <p:cNvGrpSpPr/>
          <p:nvPr/>
        </p:nvGrpSpPr>
        <p:grpSpPr>
          <a:xfrm rot="2700000">
            <a:off x="6523676" y="2003777"/>
            <a:ext cx="1365707" cy="1486015"/>
            <a:chOff x="783623" y="1299465"/>
            <a:chExt cx="1206238" cy="1312497"/>
          </a:xfrm>
        </p:grpSpPr>
        <p:grpSp>
          <p:nvGrpSpPr>
            <p:cNvPr id="68" name="그룹 91">
              <a:extLst>
                <a:ext uri="{FF2B5EF4-FFF2-40B4-BE49-F238E27FC236}">
                  <a16:creationId xmlns:a16="http://schemas.microsoft.com/office/drawing/2014/main" xmlns="" id="{A0DCE6EF-A7F2-40FB-8553-F5238B59C6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3" y="1299465"/>
              <a:ext cx="1206238" cy="1206747"/>
              <a:chOff x="1149897" y="2743196"/>
              <a:chExt cx="1947663" cy="1947664"/>
            </a:xfrm>
          </p:grpSpPr>
          <p:sp>
            <p:nvSpPr>
              <p:cNvPr id="70" name="타원 90">
                <a:extLst>
                  <a:ext uri="{FF2B5EF4-FFF2-40B4-BE49-F238E27FC236}">
                    <a16:creationId xmlns:a16="http://schemas.microsoft.com/office/drawing/2014/main" xmlns="" id="{1CC8A458-78BC-4BBD-BD8B-DCD18E9D57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7" y="2743196"/>
                <a:ext cx="1947663" cy="194766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71" name="타원 139">
                <a:extLst>
                  <a:ext uri="{FF2B5EF4-FFF2-40B4-BE49-F238E27FC236}">
                    <a16:creationId xmlns:a16="http://schemas.microsoft.com/office/drawing/2014/main" xmlns="" id="{029900A2-3C72-42B0-AAE8-C3345A08E7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9" y="3060697"/>
                <a:ext cx="1312665" cy="131266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69" name="이등변 삼각형 68">
              <a:extLst>
                <a:ext uri="{FF2B5EF4-FFF2-40B4-BE49-F238E27FC236}">
                  <a16:creationId xmlns:a16="http://schemas.microsoft.com/office/drawing/2014/main" xmlns="" id="{6610CC2B-0920-4653-86B6-83887961CA6A}"/>
                </a:ext>
              </a:extLst>
            </p:cNvPr>
            <p:cNvSpPr/>
            <p:nvPr/>
          </p:nvSpPr>
          <p:spPr>
            <a:xfrm rot="10800000">
              <a:off x="1312202" y="2483445"/>
              <a:ext cx="149081" cy="128517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xmlns="" id="{141D35E9-2736-4C22-866C-F0D26719B493}"/>
              </a:ext>
            </a:extLst>
          </p:cNvPr>
          <p:cNvGrpSpPr/>
          <p:nvPr/>
        </p:nvGrpSpPr>
        <p:grpSpPr>
          <a:xfrm rot="13500000">
            <a:off x="4048874" y="4324462"/>
            <a:ext cx="1365708" cy="1486017"/>
            <a:chOff x="783619" y="1299463"/>
            <a:chExt cx="1206238" cy="1312497"/>
          </a:xfrm>
        </p:grpSpPr>
        <p:grpSp>
          <p:nvGrpSpPr>
            <p:cNvPr id="75" name="그룹 91">
              <a:extLst>
                <a:ext uri="{FF2B5EF4-FFF2-40B4-BE49-F238E27FC236}">
                  <a16:creationId xmlns:a16="http://schemas.microsoft.com/office/drawing/2014/main" xmlns="" id="{283763C3-FA28-4337-AB16-06CBCE1EA8E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19" y="1299463"/>
              <a:ext cx="1206238" cy="1206747"/>
              <a:chOff x="1149892" y="2743196"/>
              <a:chExt cx="1947664" cy="1947664"/>
            </a:xfrm>
          </p:grpSpPr>
          <p:sp>
            <p:nvSpPr>
              <p:cNvPr id="77" name="타원 90">
                <a:extLst>
                  <a:ext uri="{FF2B5EF4-FFF2-40B4-BE49-F238E27FC236}">
                    <a16:creationId xmlns:a16="http://schemas.microsoft.com/office/drawing/2014/main" xmlns="" id="{7DA20782-7D5A-437F-B964-4EA8842A98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2" y="2743196"/>
                <a:ext cx="1947664" cy="1947664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78" name="타원 139">
                <a:extLst>
                  <a:ext uri="{FF2B5EF4-FFF2-40B4-BE49-F238E27FC236}">
                    <a16:creationId xmlns:a16="http://schemas.microsoft.com/office/drawing/2014/main" xmlns="" id="{79B20C6E-9DD1-44B3-BF75-84F468BAAD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76" name="이등변 삼각형 75">
              <a:extLst>
                <a:ext uri="{FF2B5EF4-FFF2-40B4-BE49-F238E27FC236}">
                  <a16:creationId xmlns:a16="http://schemas.microsoft.com/office/drawing/2014/main" xmlns="" id="{BAD48972-CFA9-4A2E-B218-33CB3575C303}"/>
                </a:ext>
              </a:extLst>
            </p:cNvPr>
            <p:cNvSpPr/>
            <p:nvPr/>
          </p:nvSpPr>
          <p:spPr>
            <a:xfrm rot="10800000">
              <a:off x="1312200" y="2483443"/>
              <a:ext cx="149080" cy="128517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2" name="슬라이드 번호 개체 틀 2">
            <a:extLst>
              <a:ext uri="{FF2B5EF4-FFF2-40B4-BE49-F238E27FC236}">
                <a16:creationId xmlns:a16="http://schemas.microsoft.com/office/drawing/2014/main" xmlns="" id="{EFF707EA-2F0F-4D5B-9E83-0D6F2A803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12</a:t>
            </a:fld>
            <a:endParaRPr lang="ko-KR" altLang="en-US" sz="14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xmlns="" id="{B6D7C773-CCB2-4A4E-811F-FF6EC1DC23DF}"/>
              </a:ext>
            </a:extLst>
          </p:cNvPr>
          <p:cNvSpPr txBox="1"/>
          <p:nvPr/>
        </p:nvSpPr>
        <p:spPr>
          <a:xfrm>
            <a:off x="1278610" y="2410983"/>
            <a:ext cx="276394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벡터는 하나 이상의 원소로 이루어진 자료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벡터를 구성하는 원소는 유형이 동일</a:t>
            </a:r>
            <a:endParaRPr lang="en-US" altLang="ko-KR" sz="1200" spc="-67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xmlns="" id="{9DACBC34-4BA3-4D01-83F2-1C49481922D0}"/>
              </a:ext>
            </a:extLst>
          </p:cNvPr>
          <p:cNvSpPr txBox="1"/>
          <p:nvPr/>
        </p:nvSpPr>
        <p:spPr>
          <a:xfrm>
            <a:off x="1747031" y="4529034"/>
            <a:ext cx="126669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800"/>
              </a:lnSpc>
            </a:pPr>
            <a:r>
              <a:rPr lang="ko-KR" altLang="en-US" sz="1600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행렬</a:t>
            </a:r>
            <a:r>
              <a:rPr lang="en-US" altLang="ko-KR" sz="1600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(matrix)</a:t>
            </a:r>
            <a:endParaRPr lang="ko-KR" altLang="en-US" sz="1600" spc="-4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2E5300A3-B192-4F9B-9E5D-EC4A5FEECE44}"/>
              </a:ext>
            </a:extLst>
          </p:cNvPr>
          <p:cNvSpPr txBox="1"/>
          <p:nvPr/>
        </p:nvSpPr>
        <p:spPr>
          <a:xfrm>
            <a:off x="8112224" y="4529034"/>
            <a:ext cx="24145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800"/>
              </a:lnSpc>
            </a:pPr>
            <a:r>
              <a:rPr lang="ko-KR" altLang="en-US" sz="1600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데이터프레임</a:t>
            </a:r>
            <a:r>
              <a:rPr lang="en-US" altLang="ko-KR" sz="1600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1600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DataFrame</a:t>
            </a:r>
            <a:r>
              <a:rPr lang="en-US" altLang="ko-KR" sz="1600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endParaRPr lang="ko-KR" altLang="en-US" sz="1600" spc="-4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1631642C-F3FC-47A1-96CB-5E0D7161135B}"/>
              </a:ext>
            </a:extLst>
          </p:cNvPr>
          <p:cNvSpPr txBox="1"/>
          <p:nvPr/>
        </p:nvSpPr>
        <p:spPr>
          <a:xfrm>
            <a:off x="8112224" y="1945400"/>
            <a:ext cx="112114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800"/>
              </a:lnSpc>
            </a:pPr>
            <a:r>
              <a:rPr lang="ko-KR" altLang="en-US" sz="1600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리스트</a:t>
            </a:r>
            <a:r>
              <a:rPr lang="en-US" altLang="ko-KR" sz="1600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(list)</a:t>
            </a:r>
            <a:endParaRPr lang="ko-KR" altLang="en-US" sz="1600" spc="-4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xmlns="" id="{24564FD1-BE6C-45A6-B789-63998192D03E}"/>
              </a:ext>
            </a:extLst>
          </p:cNvPr>
          <p:cNvSpPr txBox="1"/>
          <p:nvPr/>
        </p:nvSpPr>
        <p:spPr>
          <a:xfrm>
            <a:off x="1747031" y="4929625"/>
            <a:ext cx="229552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벡터에 차원이 추가된 것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차원 데이터 구조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수학 행렬과 동일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60415D78-5BB0-432A-AFE8-18CE66C567E7}"/>
              </a:ext>
            </a:extLst>
          </p:cNvPr>
          <p:cNvSpPr txBox="1"/>
          <p:nvPr/>
        </p:nvSpPr>
        <p:spPr>
          <a:xfrm>
            <a:off x="8133971" y="2401459"/>
            <a:ext cx="229552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서로 다른 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 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오브젝트들의 원소로 구성됨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lst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list(name=‘</a:t>
            </a:r>
            <a:r>
              <a:rPr lang="en-US" altLang="ko-KR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fred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’,wife=‘</a:t>
            </a:r>
            <a:r>
              <a:rPr lang="en-US" altLang="ko-KR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mary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endParaRPr lang="ko-KR" altLang="en-US" sz="1200" spc="-67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xmlns="" id="{4D7A0228-0056-4C9D-81FA-E334D30F1D69}"/>
              </a:ext>
            </a:extLst>
          </p:cNvPr>
          <p:cNvSpPr txBox="1"/>
          <p:nvPr/>
        </p:nvSpPr>
        <p:spPr>
          <a:xfrm>
            <a:off x="8133970" y="4964501"/>
            <a:ext cx="3629243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엑셀과 동일한 형태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 형태의 데이터 객체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ko-KR" altLang="en-US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컬럼은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서로 다른 속성을 가질 수 있음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변수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열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길이는 모두 동일</a:t>
            </a:r>
            <a:endParaRPr lang="ko-KR" altLang="en-US" sz="1200" spc="-67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4096F119-E05D-4C17-B4BE-AC81F84D0FED}"/>
              </a:ext>
            </a:extLst>
          </p:cNvPr>
          <p:cNvSpPr txBox="1"/>
          <p:nvPr/>
        </p:nvSpPr>
        <p:spPr>
          <a:xfrm>
            <a:off x="4261259" y="2182089"/>
            <a:ext cx="6928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64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xmlns="" id="{BC57515E-CD86-4E84-8F55-00CD98DE0C2A}"/>
              </a:ext>
            </a:extLst>
          </p:cNvPr>
          <p:cNvSpPr txBox="1"/>
          <p:nvPr/>
        </p:nvSpPr>
        <p:spPr>
          <a:xfrm>
            <a:off x="4324275" y="4555243"/>
            <a:ext cx="6928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64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68ED2926-6FBA-41A5-8599-B2E943EB5A0C}"/>
              </a:ext>
            </a:extLst>
          </p:cNvPr>
          <p:cNvSpPr txBox="1"/>
          <p:nvPr/>
        </p:nvSpPr>
        <p:spPr>
          <a:xfrm>
            <a:off x="6905815" y="2152107"/>
            <a:ext cx="6928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6400" dirty="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9D3DD548-723C-4856-B8F9-AC4A307FB13A}"/>
              </a:ext>
            </a:extLst>
          </p:cNvPr>
          <p:cNvSpPr txBox="1"/>
          <p:nvPr/>
        </p:nvSpPr>
        <p:spPr>
          <a:xfrm>
            <a:off x="6842359" y="4567135"/>
            <a:ext cx="6038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400" dirty="0">
                <a:solidFill>
                  <a:srgbClr val="56A2E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sz="6400" dirty="0">
              <a:solidFill>
                <a:srgbClr val="56A2E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B6D7C773-CCB2-4A4E-811F-FF6EC1DC23DF}"/>
              </a:ext>
            </a:extLst>
          </p:cNvPr>
          <p:cNvSpPr txBox="1"/>
          <p:nvPr/>
        </p:nvSpPr>
        <p:spPr>
          <a:xfrm>
            <a:off x="1278610" y="2945690"/>
            <a:ext cx="276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코드</a:t>
            </a:r>
            <a:r>
              <a:rPr lang="en-US" altLang="ko-KR" sz="1200" spc="-67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 = c(1,2,3,4) # </a:t>
            </a:r>
            <a:r>
              <a:rPr lang="ko-KR" altLang="en-US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숫자형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 = c(‘1’,’2’,’3’,’4’) # 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문자형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 = c(factor(1), factor(2)) # factor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형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 = c(T,F) # 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논리형</a:t>
            </a:r>
            <a:endParaRPr lang="en-US" altLang="ko-KR" sz="1200" spc="-67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xmlns="" id="{B6D7C773-CCB2-4A4E-811F-FF6EC1DC23DF}"/>
              </a:ext>
            </a:extLst>
          </p:cNvPr>
          <p:cNvSpPr txBox="1"/>
          <p:nvPr/>
        </p:nvSpPr>
        <p:spPr>
          <a:xfrm>
            <a:off x="1278610" y="5693331"/>
            <a:ext cx="2763949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코드</a:t>
            </a:r>
            <a:r>
              <a:rPr lang="en-US" altLang="ko-KR" sz="1200" spc="-67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 = matrix(c(1,2,3,4,5,6,7,8,9),</a:t>
            </a:r>
            <a:r>
              <a:rPr lang="en-US" altLang="ko-KR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nrow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=3)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B6D7C773-CCB2-4A4E-811F-FF6EC1DC23DF}"/>
              </a:ext>
            </a:extLst>
          </p:cNvPr>
          <p:cNvSpPr txBox="1"/>
          <p:nvPr/>
        </p:nvSpPr>
        <p:spPr>
          <a:xfrm>
            <a:off x="8194105" y="3243700"/>
            <a:ext cx="3569108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코드</a:t>
            </a:r>
            <a:r>
              <a:rPr lang="en-US" altLang="ko-KR" sz="1200" spc="-67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lst</a:t>
            </a:r>
            <a:r>
              <a:rPr lang="en-US" altLang="ko-KR" sz="1200" spc="-67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list(name=‘</a:t>
            </a:r>
            <a:r>
              <a:rPr lang="en-US" altLang="ko-KR" sz="1200" spc="-67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fred</a:t>
            </a:r>
            <a:r>
              <a:rPr lang="en-US" altLang="ko-KR" sz="1200" spc="-67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’,wife=‘</a:t>
            </a:r>
            <a:r>
              <a:rPr lang="en-US" altLang="ko-KR" sz="1200" spc="-67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mary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’,</a:t>
            </a:r>
            <a:r>
              <a:rPr lang="en-US" altLang="ko-KR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childage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c(4,7,9)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B6D7C773-CCB2-4A4E-811F-FF6EC1DC23DF}"/>
              </a:ext>
            </a:extLst>
          </p:cNvPr>
          <p:cNvSpPr txBox="1"/>
          <p:nvPr/>
        </p:nvSpPr>
        <p:spPr>
          <a:xfrm>
            <a:off x="7679410" y="5961096"/>
            <a:ext cx="4083803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</a:t>
            </a:r>
            <a:r>
              <a:rPr lang="ko-KR" altLang="en-US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코드</a:t>
            </a:r>
            <a:r>
              <a:rPr lang="en-US" altLang="ko-KR" sz="1200" spc="-67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43996" indent="-143996">
              <a:lnSpc>
                <a:spcPct val="120000"/>
              </a:lnSpc>
              <a:buClr>
                <a:schemeClr val="bg1">
                  <a:lumMod val="65000"/>
                </a:schemeClr>
              </a:buClr>
              <a:buFont typeface="나눔스퀘어" panose="05000000000000000000" pitchFamily="2" charset="2"/>
              <a:buChar char="§"/>
            </a:pPr>
            <a:r>
              <a:rPr lang="en-US" altLang="ko-KR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df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= </a:t>
            </a:r>
            <a:r>
              <a:rPr lang="en-US" altLang="ko-KR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data.frame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(name = ‘</a:t>
            </a:r>
            <a:r>
              <a:rPr lang="en-US" altLang="ko-KR" sz="1200" spc="-67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mjy</a:t>
            </a:r>
            <a:r>
              <a:rPr lang="en-US" altLang="ko-KR" sz="1200" spc="-67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’, age = 30, gender = factor(‘M’))</a:t>
            </a:r>
          </a:p>
        </p:txBody>
      </p:sp>
    </p:spTree>
    <p:extLst>
      <p:ext uri="{BB962C8B-B14F-4D97-AF65-F5344CB8AC3E}">
        <p14:creationId xmlns:p14="http://schemas.microsoft.com/office/powerpoint/2010/main" val="1589005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52081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xmlns="" id="{42C47C2E-5FC4-4967-8590-11557A82F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793454"/>
              </p:ext>
            </p:extLst>
          </p:nvPr>
        </p:nvGraphicFramePr>
        <p:xfrm>
          <a:off x="1107228" y="2216023"/>
          <a:ext cx="5472608" cy="3324455"/>
        </p:xfrm>
        <a:graphic>
          <a:graphicData uri="http://schemas.openxmlformats.org/drawingml/2006/table">
            <a:tbl>
              <a:tblPr>
                <a:tableStyleId>{5FD0F851-EC5A-4D38-B0AD-8093EC10F338}</a:tableStyleId>
              </a:tblPr>
              <a:tblGrid>
                <a:gridCol w="27685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9334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1068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800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-5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Number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Name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Graduate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en-US" altLang="ko-KR" sz="1200" kern="0" spc="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‘A’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‘B’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‘C’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b="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‘D’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b="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‘E’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‘F’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‘G’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‘H’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‘I’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‘J’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Numeric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내용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내용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</a:tbl>
          </a:graphicData>
        </a:graphic>
      </p:graphicFrame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23E2E7D4-BE59-4433-A3A5-686EEF55F89F}"/>
              </a:ext>
            </a:extLst>
          </p:cNvPr>
          <p:cNvSpPr/>
          <p:nvPr/>
        </p:nvSpPr>
        <p:spPr>
          <a:xfrm>
            <a:off x="1116435" y="1608789"/>
            <a:ext cx="5454195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/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</a:t>
            </a:r>
            <a:r>
              <a:rPr lang="ko-KR" altLang="en-US" sz="1867" dirty="0" err="1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해당표를</a:t>
            </a:r>
            <a:r>
              <a:rPr lang="ko-KR" altLang="en-US" sz="1867" dirty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프레임으로 만들어보자</a:t>
            </a:r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&gt;</a:t>
            </a:r>
            <a:endParaRPr lang="ko-KR" altLang="en-US" sz="1600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7200135" y="2133711"/>
            <a:ext cx="4438907" cy="14470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1) Number, Name, Graduate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각각의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Vector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생성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2) Number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5(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nrow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)X2(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ncol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행렬로 표현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3) 3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Vector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list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형태로 생성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4) 3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Vector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DataFrame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형태로 생성</a:t>
            </a:r>
            <a:endParaRPr lang="ko-KR" altLang="en-US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13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41836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52081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정답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xmlns="" id="{42C47C2E-5FC4-4967-8590-11557A82F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6870301"/>
              </p:ext>
            </p:extLst>
          </p:nvPr>
        </p:nvGraphicFramePr>
        <p:xfrm>
          <a:off x="399049" y="2216023"/>
          <a:ext cx="5472608" cy="3324455"/>
        </p:xfrm>
        <a:graphic>
          <a:graphicData uri="http://schemas.openxmlformats.org/drawingml/2006/table">
            <a:tbl>
              <a:tblPr>
                <a:tableStyleId>{5FD0F851-EC5A-4D38-B0AD-8093EC10F338}</a:tableStyleId>
              </a:tblPr>
              <a:tblGrid>
                <a:gridCol w="27685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9334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1068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800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Number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Name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Graduate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en-US" altLang="ko-KR" sz="1200" kern="0" spc="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‘A’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‘B’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‘C’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b="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‘D’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b="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‘E’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‘F’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‘G’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‘H’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‘I’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True</a:t>
                      </a:r>
                      <a:endParaRPr 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‘J’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False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Numeric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Character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Logical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</a:tbl>
          </a:graphicData>
        </a:graphic>
      </p:graphicFrame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23E2E7D4-BE59-4433-A3A5-686EEF55F89F}"/>
              </a:ext>
            </a:extLst>
          </p:cNvPr>
          <p:cNvSpPr/>
          <p:nvPr/>
        </p:nvSpPr>
        <p:spPr>
          <a:xfrm>
            <a:off x="408256" y="1608789"/>
            <a:ext cx="5454195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/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</a:t>
            </a:r>
            <a:r>
              <a:rPr lang="ko-KR" altLang="en-US" sz="1867" dirty="0" err="1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해당표를</a:t>
            </a:r>
            <a:r>
              <a:rPr lang="ko-KR" altLang="en-US" sz="1867" dirty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프레임으로 만들어보자</a:t>
            </a:r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&gt;</a:t>
            </a:r>
            <a:endParaRPr lang="ko-KR" altLang="en-US" sz="1600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6154000" y="1387901"/>
            <a:ext cx="6010620" cy="4833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1) Number, Name, Graduate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각각의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Vector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생성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Number = c(1,2,3,4,5,6,7,8,9,10)</a:t>
            </a: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Name = c(‘A’,’B’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,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’C’ 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’D’ 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’E’ 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’F’ 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’G’ 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’H’ ,’I’ 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’J’)</a:t>
            </a: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Graduate = c(T,F,T,F,T,F,T,F,T,F,T,F)</a:t>
            </a:r>
          </a:p>
          <a:p>
            <a:pPr>
              <a:lnSpc>
                <a:spcPct val="150000"/>
              </a:lnSpc>
              <a:buClr>
                <a:schemeClr val="accent5"/>
              </a:buClr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2)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Number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5(</a:t>
            </a:r>
            <a:r>
              <a:rPr lang="en-US" altLang="ko-KR" sz="1467" spc="-67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nrow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)X2(</a:t>
            </a:r>
            <a:r>
              <a:rPr lang="en-US" altLang="ko-KR" sz="1467" spc="-67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ncol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행렬로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표현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Matrix(</a:t>
            </a:r>
            <a:r>
              <a:rPr lang="en-US" altLang="ko-KR" sz="1467" spc="-67" dirty="0" err="1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Number,nrow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=5,ncol=2)</a:t>
            </a:r>
          </a:p>
          <a:p>
            <a:pPr>
              <a:lnSpc>
                <a:spcPct val="150000"/>
              </a:lnSpc>
              <a:buClr>
                <a:schemeClr val="accent5"/>
              </a:buClr>
            </a:pP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3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Vector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list 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형태로 생성</a:t>
            </a: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 err="1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lst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= list(Number = Number, Name = Name, Graduate = Graduate)</a:t>
            </a:r>
          </a:p>
          <a:p>
            <a:pPr>
              <a:lnSpc>
                <a:spcPct val="150000"/>
              </a:lnSpc>
              <a:buClr>
                <a:schemeClr val="accent5"/>
              </a:buClr>
            </a:pP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4)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3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가지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Vector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</a:t>
            </a:r>
            <a:r>
              <a:rPr lang="en-US" altLang="ko-KR" sz="1467" spc="-67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DataFrame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형태로 생성</a:t>
            </a:r>
          </a:p>
          <a:p>
            <a:pPr>
              <a:lnSpc>
                <a:spcPct val="150000"/>
              </a:lnSpc>
              <a:buClr>
                <a:schemeClr val="accent5"/>
              </a:buClr>
            </a:pPr>
            <a:r>
              <a:rPr lang="en-US" altLang="ko-KR" sz="1467" spc="-67" dirty="0" err="1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df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= </a:t>
            </a:r>
            <a:r>
              <a:rPr lang="en-US" altLang="ko-KR" sz="1467" spc="-67" dirty="0" err="1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data.frame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Number = Number, Name = Name, Graduate = Graduate)</a:t>
            </a:r>
            <a:endParaRPr lang="en-US" altLang="ko-KR" sz="1467" spc="-67" dirty="0" smtClean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</a:pPr>
            <a:endParaRPr lang="ko-KR" altLang="en-US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14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97936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5B5C3840-A2E8-4808-A36E-6078CEFBD81A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AD4BAA8-0A9F-4797-BBF6-807CBEBFA28B}"/>
                </a:ext>
              </a:extLst>
            </p:cNvPr>
            <p:cNvSpPr txBox="1"/>
            <p:nvPr/>
          </p:nvSpPr>
          <p:spPr>
            <a:xfrm>
              <a:off x="853320" y="387930"/>
              <a:ext cx="1706237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제목을 입력하세요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57B45C0-FADF-4CE8-AD70-E0603954E3B4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F541FD36-E2C0-4BA0-954C-E1E997170F71}"/>
                </a:ext>
              </a:extLst>
            </p:cNvPr>
            <p:cNvSpPr txBox="1"/>
            <p:nvPr/>
          </p:nvSpPr>
          <p:spPr>
            <a:xfrm>
              <a:off x="227316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00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xmlns="" id="{CCAC0B62-BDA8-48BC-8962-1EABCB4D52D4}"/>
                </a:ext>
              </a:extLst>
            </p:cNvPr>
            <p:cNvCxnSpPr>
              <a:cxnSpLocks/>
              <a:endCxn id="24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9694785C-097D-442D-89C4-D907E8CE7AA0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E7E04E36-45DE-4850-8BC2-A9B3461D80F6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19C3E855-E876-4FD8-83A2-D491041DEE0C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82BC5888-4302-4A2C-92A5-94CD34ADEBD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xmlns="" id="{663DBA4F-A8DE-4225-A0BF-77DFBC4D2CE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xmlns="" id="{878F0271-2797-4AF5-97E2-D068658C419A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xmlns="" id="{077E1911-ACAF-4E51-B12C-2422E03A44CA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C8EFC728-D7A6-4169-873E-8452654549FC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90288AE-D033-4E62-BAE2-9E040E2DA57D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B28E143F-80D2-4B42-9C80-41450F59F65B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F2E1FA83-2BDD-41DF-90C2-46DAC0A253C5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xmlns="" id="{1B3AB983-C890-440C-9710-6479A642C1BF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A63A6D0B-616B-4C58-B5E3-00E747C2F5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5" name="object 28">
                <a:extLst>
                  <a:ext uri="{FF2B5EF4-FFF2-40B4-BE49-F238E27FC236}">
                    <a16:creationId xmlns:a16="http://schemas.microsoft.com/office/drawing/2014/main" xmlns="" id="{294826FA-7BD0-4C96-B08D-79A52CE181CA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xmlns="" id="{A7E85E81-3689-47F1-814A-0B07260AB3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pic>
        <p:nvPicPr>
          <p:cNvPr id="88" name="그림 87">
            <a:extLst>
              <a:ext uri="{FF2B5EF4-FFF2-40B4-BE49-F238E27FC236}">
                <a16:creationId xmlns:a16="http://schemas.microsoft.com/office/drawing/2014/main" xmlns="" id="{DD674BDD-3C5F-404A-B4BE-FF8D835584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5020" y="1325659"/>
            <a:ext cx="8331200" cy="5837077"/>
          </a:xfrm>
          <a:prstGeom prst="rect">
            <a:avLst/>
          </a:prstGeom>
        </p:spPr>
      </p:pic>
      <p:sp>
        <p:nvSpPr>
          <p:cNvPr id="132" name="슬라이드 번호 개체 틀 2">
            <a:extLst>
              <a:ext uri="{FF2B5EF4-FFF2-40B4-BE49-F238E27FC236}">
                <a16:creationId xmlns:a16="http://schemas.microsoft.com/office/drawing/2014/main" xmlns="" id="{306E37F4-11D2-451A-B9C1-5A9656FE7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15</a:t>
            </a:fld>
            <a:endParaRPr lang="ko-KR" altLang="en-US" sz="1400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xmlns="" id="{149DBFA3-CE70-4450-A8EA-DAF9697BC3A1}"/>
              </a:ext>
            </a:extLst>
          </p:cNvPr>
          <p:cNvSpPr/>
          <p:nvPr/>
        </p:nvSpPr>
        <p:spPr>
          <a:xfrm>
            <a:off x="1989120" y="1505592"/>
            <a:ext cx="7872875" cy="4023555"/>
          </a:xfrm>
          <a:prstGeom prst="roundRect">
            <a:avLst>
              <a:gd name="adj" fmla="val 2723"/>
            </a:avLst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5203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B9B33ADE-A5E2-4EE9-BF0F-624B8302EBD7}"/>
              </a:ext>
            </a:extLst>
          </p:cNvPr>
          <p:cNvSpPr/>
          <p:nvPr/>
        </p:nvSpPr>
        <p:spPr>
          <a:xfrm>
            <a:off x="3900004" y="2855258"/>
            <a:ext cx="520302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773722" eaLnBrk="0" hangingPunct="0">
              <a:spcAft>
                <a:spcPts val="800"/>
              </a:spcAft>
              <a:buSzPct val="100000"/>
              <a:defRPr/>
            </a:pPr>
            <a:r>
              <a:rPr lang="ko-KR" altLang="en-US" sz="4800" b="1" kern="0" spc="-133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내용을 입력해주세요</a:t>
            </a:r>
            <a:endParaRPr lang="en-US" altLang="ko-KR" sz="4800" b="1" kern="0" spc="-13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03BDF1C7-ECA4-4FEF-927A-61ED3183E4EA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7252DB43-DF30-411D-B285-0CBFE2E3D647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xmlns="" id="{D5E3A351-C13C-42F0-B395-A13D57C92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07985" y="68522"/>
              <a:ext cx="266700" cy="698284"/>
            </a:xfrm>
            <a:prstGeom prst="rect">
              <a:avLst/>
            </a:prstGeom>
          </p:spPr>
        </p:pic>
        <p:sp>
          <p:nvSpPr>
            <p:cNvPr id="12" name="object 28">
              <a:extLst>
                <a:ext uri="{FF2B5EF4-FFF2-40B4-BE49-F238E27FC236}">
                  <a16:creationId xmlns:a16="http://schemas.microsoft.com/office/drawing/2014/main" xmlns="" id="{BE44C614-3121-4883-BBC5-758FB0896FFA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8168946" y="1927466"/>
              <a:ext cx="1901393" cy="25127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0537">
                <a:lnSpc>
                  <a:spcPts val="3243"/>
                </a:lnSpc>
              </a:pP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Copyright 20</a:t>
              </a:r>
              <a:r>
                <a:rPr lang="en-US" altLang="ko-KR" sz="80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21.</a:t>
              </a: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 err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keis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all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rights</a:t>
              </a:r>
              <a:r>
                <a:rPr lang="en" sz="800" spc="-65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reserved.</a:t>
              </a: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xmlns="" id="{A63EFD94-6B28-499D-A79A-B47AA3745B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400000">
              <a:off x="8897143" y="853962"/>
              <a:ext cx="290652" cy="90857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xmlns="" id="{64CAA5E4-B339-44E1-965C-B487EA584547}"/>
              </a:ext>
            </a:extLst>
          </p:cNvPr>
          <p:cNvGrpSpPr/>
          <p:nvPr/>
        </p:nvGrpSpPr>
        <p:grpSpPr>
          <a:xfrm>
            <a:off x="307590" y="2296227"/>
            <a:ext cx="11569724" cy="2062103"/>
            <a:chOff x="230692" y="1722170"/>
            <a:chExt cx="8677293" cy="1546577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xmlns="" id="{65EBEF23-CDA0-4764-AFEB-71495A77F510}"/>
                </a:ext>
              </a:extLst>
            </p:cNvPr>
            <p:cNvGrpSpPr/>
            <p:nvPr/>
          </p:nvGrpSpPr>
          <p:grpSpPr>
            <a:xfrm>
              <a:off x="971600" y="1901262"/>
              <a:ext cx="7936385" cy="1052944"/>
              <a:chOff x="971600" y="1901262"/>
              <a:chExt cx="7936385" cy="1052944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xmlns="" id="{567DB948-5D12-48C1-9B15-B3DB41AAC75C}"/>
                  </a:ext>
                </a:extLst>
              </p:cNvPr>
              <p:cNvSpPr/>
              <p:nvPr/>
            </p:nvSpPr>
            <p:spPr>
              <a:xfrm>
                <a:off x="1835696" y="1923678"/>
                <a:ext cx="7072289" cy="100811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3">
                      <a:shade val="100000"/>
                      <a:satMod val="115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xmlns="" id="{324B69C0-97F4-42FD-84C2-F44C35A0FA1D}"/>
                  </a:ext>
                </a:extLst>
              </p:cNvPr>
              <p:cNvSpPr/>
              <p:nvPr/>
            </p:nvSpPr>
            <p:spPr>
              <a:xfrm>
                <a:off x="971600" y="1901262"/>
                <a:ext cx="1052944" cy="10529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6FB509BB-DDFB-4189-B40C-E89A38FE62EF}"/>
                </a:ext>
              </a:extLst>
            </p:cNvPr>
            <p:cNvSpPr/>
            <p:nvPr/>
          </p:nvSpPr>
          <p:spPr>
            <a:xfrm>
              <a:off x="2911296" y="2111834"/>
              <a:ext cx="3192941" cy="6232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en-US" altLang="ko-KR" sz="48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 </a:t>
              </a:r>
              <a:r>
                <a:rPr lang="ko-KR" altLang="en-US" sz="4800" b="1" kern="0" spc="-133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조건문</a:t>
              </a:r>
              <a:r>
                <a:rPr lang="en-US" altLang="ko-KR" sz="48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4800" b="1" kern="0" spc="-133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반복문</a:t>
              </a:r>
              <a:endParaRPr lang="en-US" altLang="ko-KR" sz="4800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xmlns="" id="{7B4CDB63-6C70-4878-8686-5A0F6CBE8657}"/>
                </a:ext>
              </a:extLst>
            </p:cNvPr>
            <p:cNvGrpSpPr/>
            <p:nvPr/>
          </p:nvGrpSpPr>
          <p:grpSpPr>
            <a:xfrm>
              <a:off x="230692" y="2435000"/>
              <a:ext cx="524884" cy="72000"/>
              <a:chOff x="7719524" y="723611"/>
              <a:chExt cx="524884" cy="72000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xmlns="" id="{592F0FAB-1C7E-457F-9F39-A02EFC0F04A4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xmlns="" id="{03E61F1E-F0C7-4789-9464-23B267794F85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xmlns="" id="{D7C972C6-245B-453D-B433-0273CD96A455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xmlns="" id="{98C08BFF-6F8C-430C-9C1F-F2FEB4FAFDF9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xmlns="" id="{4C85791A-951B-44CB-811B-61319B45B80F}"/>
                </a:ext>
              </a:extLst>
            </p:cNvPr>
            <p:cNvGrpSpPr/>
            <p:nvPr/>
          </p:nvGrpSpPr>
          <p:grpSpPr>
            <a:xfrm>
              <a:off x="603876" y="1722170"/>
              <a:ext cx="1308291" cy="1546577"/>
              <a:chOff x="603876" y="1722170"/>
              <a:chExt cx="1308291" cy="1546577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xmlns="" id="{15832B2D-6EB6-4097-B5DE-3B75448C07FC}"/>
                  </a:ext>
                </a:extLst>
              </p:cNvPr>
              <p:cNvSpPr txBox="1"/>
              <p:nvPr/>
            </p:nvSpPr>
            <p:spPr>
              <a:xfrm>
                <a:off x="603876" y="1722170"/>
                <a:ext cx="1308291" cy="15465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800">
                    <a:solidFill>
                      <a:schemeClr val="bg1">
                        <a:lumMod val="75000"/>
                      </a:schemeClr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Ⅲ</a:t>
                </a:r>
                <a:endParaRPr lang="ko-KR" altLang="en-US" sz="12800" dirty="0">
                  <a:solidFill>
                    <a:schemeClr val="bg1">
                      <a:lumMod val="75000"/>
                    </a:schemeClr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xmlns="" id="{2E4438CF-C028-43F2-8EFF-70C50FFB3A5E}"/>
                  </a:ext>
                </a:extLst>
              </p:cNvPr>
              <p:cNvSpPr txBox="1"/>
              <p:nvPr/>
            </p:nvSpPr>
            <p:spPr>
              <a:xfrm>
                <a:off x="958380" y="1811720"/>
                <a:ext cx="645850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400" dirty="0">
                    <a:solidFill>
                      <a:schemeClr val="bg1">
                        <a:lumMod val="6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Chapter</a:t>
                </a:r>
                <a:endParaRPr lang="ko-KR" altLang="en-US" sz="140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1147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7119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조건문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17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271534" y="1286358"/>
            <a:ext cx="7456648" cy="5246177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2713121"/>
            <a:ext cx="401673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if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3429000"/>
            <a:ext cx="3360384" cy="1447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장점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문장 출력과 다른 명령어 수행을 할 수 있음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단점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벡터 연산이 불가능하고 한 건에 대해서만 검사가 가능</a:t>
            </a:r>
            <a:endParaRPr lang="en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</p:txBody>
      </p:sp>
    </p:spTree>
    <p:extLst>
      <p:ext uri="{BB962C8B-B14F-4D97-AF65-F5344CB8AC3E}">
        <p14:creationId xmlns:p14="http://schemas.microsoft.com/office/powerpoint/2010/main" val="994049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7119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조건문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18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271534" y="1286358"/>
            <a:ext cx="7456648" cy="5246177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2713121"/>
            <a:ext cx="900206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ko-KR" altLang="en-US" sz="1867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조건문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3429000"/>
            <a:ext cx="3360384" cy="1447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장점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문장 출력과 다른 명령어 수행을 할 수 있음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단점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벡터 연산이 불가능하고 한 건에 대해서만 검사가 가능</a:t>
            </a:r>
            <a:endParaRPr lang="en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</p:txBody>
      </p:sp>
    </p:spTree>
    <p:extLst>
      <p:ext uri="{BB962C8B-B14F-4D97-AF65-F5344CB8AC3E}">
        <p14:creationId xmlns:p14="http://schemas.microsoft.com/office/powerpoint/2010/main" val="10258519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7119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조건문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19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271534" y="1286358"/>
            <a:ext cx="7456648" cy="5246177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2713121"/>
            <a:ext cx="909824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else if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3429000"/>
            <a:ext cx="3360384" cy="1108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장점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여러 조건에 대해서 검사 가능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단점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벡터 연산이 불가능하고 한 건에 대해서만 검사가 가능</a:t>
            </a:r>
            <a:endParaRPr lang="en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</p:txBody>
      </p:sp>
    </p:spTree>
    <p:extLst>
      <p:ext uri="{BB962C8B-B14F-4D97-AF65-F5344CB8AC3E}">
        <p14:creationId xmlns:p14="http://schemas.microsoft.com/office/powerpoint/2010/main" val="2657058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xmlns="" id="{4AD18430-3014-4B3F-8163-61377DB792CA}"/>
              </a:ext>
            </a:extLst>
          </p:cNvPr>
          <p:cNvSpPr/>
          <p:nvPr/>
        </p:nvSpPr>
        <p:spPr>
          <a:xfrm>
            <a:off x="1033154" y="91363"/>
            <a:ext cx="4341535" cy="2078008"/>
          </a:xfrm>
          <a:prstGeom prst="roundRect">
            <a:avLst>
              <a:gd name="adj" fmla="val 22129"/>
            </a:avLst>
          </a:prstGeom>
          <a:blipFill dpi="0" rotWithShape="1">
            <a:blip r:embed="rId4">
              <a:alphaModFix amt="45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109838" t="-42171" r="-7382" b="-11571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xmlns="" id="{3CE1B520-A06D-4391-A02E-09CC894C4863}"/>
              </a:ext>
            </a:extLst>
          </p:cNvPr>
          <p:cNvSpPr/>
          <p:nvPr/>
        </p:nvSpPr>
        <p:spPr>
          <a:xfrm>
            <a:off x="1033154" y="5302489"/>
            <a:ext cx="4341535" cy="1555511"/>
          </a:xfrm>
          <a:prstGeom prst="roundRect">
            <a:avLst>
              <a:gd name="adj" fmla="val 22129"/>
            </a:avLst>
          </a:prstGeom>
          <a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 l="-69982" t="-154201" r="442" b="-3349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C918181F-430D-4079-A41B-BE64A563CDF4}"/>
              </a:ext>
            </a:extLst>
          </p:cNvPr>
          <p:cNvGrpSpPr/>
          <p:nvPr/>
        </p:nvGrpSpPr>
        <p:grpSpPr>
          <a:xfrm>
            <a:off x="2173" y="-1"/>
            <a:ext cx="12327037" cy="4005065"/>
            <a:chOff x="0" y="-1"/>
            <a:chExt cx="9245278" cy="300379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070C2F28-9ADF-4DD9-ACD1-EA968C5A1ABF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xmlns="" id="{F9C6F483-4DA8-4FF6-888D-516CAD712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07985" y="68522"/>
              <a:ext cx="266700" cy="698284"/>
            </a:xfrm>
            <a:prstGeom prst="rect">
              <a:avLst/>
            </a:prstGeom>
          </p:spPr>
        </p:pic>
        <p:sp>
          <p:nvSpPr>
            <p:cNvPr id="7" name="object 28">
              <a:extLst>
                <a:ext uri="{FF2B5EF4-FFF2-40B4-BE49-F238E27FC236}">
                  <a16:creationId xmlns:a16="http://schemas.microsoft.com/office/drawing/2014/main" xmlns="" id="{A70194FE-D2F4-42A4-A854-3E627A80A013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8168946" y="1927466"/>
              <a:ext cx="1901393" cy="25127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0537">
                <a:lnSpc>
                  <a:spcPts val="3243"/>
                </a:lnSpc>
              </a:pP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Copyright 20</a:t>
              </a:r>
              <a:r>
                <a:rPr lang="en-US" altLang="ko-KR" sz="80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21.</a:t>
              </a: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 err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keis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all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rights</a:t>
              </a:r>
              <a:r>
                <a:rPr lang="en" sz="800" spc="-65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reserved.</a:t>
              </a: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xmlns="" id="{B8182BF0-B5E0-4E06-86CE-446ECDD29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400000">
              <a:off x="8897143" y="853962"/>
              <a:ext cx="290652" cy="90857"/>
            </a:xfrm>
            <a:prstGeom prst="rect">
              <a:avLst/>
            </a:prstGeom>
          </p:spPr>
        </p:pic>
      </p:grpSp>
      <p:sp>
        <p:nvSpPr>
          <p:cNvPr id="44" name="슬라이드 번호 개체 틀 2">
            <a:extLst>
              <a:ext uri="{FF2B5EF4-FFF2-40B4-BE49-F238E27FC236}">
                <a16:creationId xmlns:a16="http://schemas.microsoft.com/office/drawing/2014/main" xmlns="" id="{0C58ADDF-D30A-4E23-BBC7-217FBCAD4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</a:t>
            </a:fld>
            <a:endParaRPr lang="ko-KR" altLang="en-US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EAA0EB1B-5768-481B-87CD-3C0A06ED1119}"/>
              </a:ext>
            </a:extLst>
          </p:cNvPr>
          <p:cNvSpPr txBox="1"/>
          <p:nvPr/>
        </p:nvSpPr>
        <p:spPr>
          <a:xfrm>
            <a:off x="6063106" y="2695770"/>
            <a:ext cx="4224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smtClean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" panose="02030304000000000000" pitchFamily="18" charset="-128"/>
              </a:rPr>
              <a:t>민종열 대리</a:t>
            </a:r>
            <a:endParaRPr kumimoji="1" lang="en-US" altLang="ko-KR" sz="2400" b="1" dirty="0">
              <a:solidFill>
                <a:srgbClr val="00206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나눔스퀘어" panose="02030304000000000000" pitchFamily="18" charset="-128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978FDD7D-5BB3-46C5-942D-3F970C1747A3}"/>
              </a:ext>
            </a:extLst>
          </p:cNvPr>
          <p:cNvSpPr txBox="1"/>
          <p:nvPr/>
        </p:nvSpPr>
        <p:spPr>
          <a:xfrm>
            <a:off x="5903979" y="3407735"/>
            <a:ext cx="5061355" cy="1534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796" indent="-177796">
              <a:lnSpc>
                <a:spcPct val="150000"/>
              </a:lnSpc>
              <a:buFont typeface="나눔스퀘어" panose="020B0604020202020204" pitchFamily="34" charset="0"/>
              <a:buChar char="•"/>
            </a:pPr>
            <a:r>
              <a:rPr kumimoji="1" lang="ko-KR" altLang="en-US" sz="1600" spc="-93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동국대학교 통계학과 졸업</a:t>
            </a:r>
            <a:endParaRPr kumimoji="1" lang="en-US" altLang="ko-KR" sz="1600" spc="-93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나눔스퀘어" panose="02030304000000000000" pitchFamily="18" charset="-128"/>
            </a:endParaRPr>
          </a:p>
          <a:p>
            <a:pPr marL="177796" indent="-177796">
              <a:lnSpc>
                <a:spcPct val="150000"/>
              </a:lnSpc>
              <a:buFont typeface="나눔스퀘어" panose="020B0604020202020204" pitchFamily="34" charset="0"/>
              <a:buChar char="•"/>
            </a:pPr>
            <a:r>
              <a:rPr kumimoji="1" lang="ko-KR" altLang="en-US" sz="1600" spc="-93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한국고용정보원 </a:t>
            </a:r>
            <a:r>
              <a:rPr kumimoji="1" lang="ko-KR" altLang="en-US" sz="1600" spc="-93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빅데이터분석</a:t>
            </a:r>
            <a:r>
              <a:rPr kumimoji="1" lang="en-US" altLang="ko-KR" sz="1600" spc="-93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TF</a:t>
            </a:r>
            <a:r>
              <a:rPr kumimoji="1" lang="ko-KR" altLang="en-US" sz="1600" spc="-93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팀  재직 중</a:t>
            </a:r>
            <a:endParaRPr kumimoji="1" lang="en-US" altLang="ko-KR" sz="1600" spc="-93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나눔스퀘어" panose="02030304000000000000" pitchFamily="18" charset="-128"/>
            </a:endParaRPr>
          </a:p>
          <a:p>
            <a:pPr marL="177796" indent="-177796">
              <a:lnSpc>
                <a:spcPct val="150000"/>
              </a:lnSpc>
              <a:buFont typeface="나눔스퀘어" panose="020B0604020202020204" pitchFamily="34" charset="0"/>
              <a:buChar char="•"/>
            </a:pPr>
            <a:r>
              <a:rPr kumimoji="1" lang="ko-KR" altLang="en-US" sz="1600" spc="-93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빅데이터</a:t>
            </a:r>
            <a:r>
              <a:rPr kumimoji="1" lang="ko-KR" altLang="en-US" sz="1600" spc="-93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 기획 및 분석 업무 담당</a:t>
            </a:r>
            <a:endParaRPr kumimoji="1" lang="en-US" altLang="ko-KR" sz="1600" spc="-93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나눔스퀘어" panose="02030304000000000000" pitchFamily="18" charset="-128"/>
            </a:endParaRPr>
          </a:p>
          <a:p>
            <a:pPr marL="177796" indent="-177796">
              <a:lnSpc>
                <a:spcPct val="150000"/>
              </a:lnSpc>
              <a:buFont typeface="나눔스퀘어" panose="020B0604020202020204" pitchFamily="34" charset="0"/>
              <a:buChar char="•"/>
            </a:pPr>
            <a:r>
              <a:rPr kumimoji="1" lang="ko-KR" altLang="en-US" sz="1600" spc="-93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원내 </a:t>
            </a:r>
            <a:r>
              <a:rPr kumimoji="1" lang="ko-KR" altLang="en-US" sz="1600" spc="-93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빅데이터</a:t>
            </a:r>
            <a:r>
              <a:rPr kumimoji="1" lang="ko-KR" altLang="en-US" sz="1600" spc="-93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 분석 프로젝트 진행</a:t>
            </a:r>
            <a:endParaRPr kumimoji="1" lang="en-US" altLang="ko-KR" sz="1600" spc="-93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나눔스퀘어" panose="02030304000000000000" pitchFamily="18" charset="-128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xmlns="" id="{E9884A63-10EC-40A0-A5C6-9B383DD29AD0}"/>
              </a:ext>
            </a:extLst>
          </p:cNvPr>
          <p:cNvSpPr/>
          <p:nvPr/>
        </p:nvSpPr>
        <p:spPr>
          <a:xfrm>
            <a:off x="1033154" y="2253663"/>
            <a:ext cx="4341535" cy="2964840"/>
          </a:xfrm>
          <a:prstGeom prst="roundRect">
            <a:avLst>
              <a:gd name="adj" fmla="val 22129"/>
            </a:avLst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xmlns="" id="{6029DBD4-2E3B-4998-8E87-B0D9BF81B154}"/>
              </a:ext>
            </a:extLst>
          </p:cNvPr>
          <p:cNvSpPr/>
          <p:nvPr/>
        </p:nvSpPr>
        <p:spPr>
          <a:xfrm>
            <a:off x="1150229" y="1124744"/>
            <a:ext cx="3464808" cy="748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773722" eaLnBrk="0" hangingPunct="0">
              <a:spcAft>
                <a:spcPts val="800"/>
              </a:spcAft>
              <a:buSzPct val="100000"/>
              <a:defRPr/>
            </a:pPr>
            <a:r>
              <a:rPr lang="en-US" altLang="ko-KR" sz="4267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PROFILE</a:t>
            </a:r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xmlns="" id="{D77787AB-AA62-4AD8-A507-A9E2F4A7746B}"/>
              </a:ext>
            </a:extLst>
          </p:cNvPr>
          <p:cNvGrpSpPr/>
          <p:nvPr/>
        </p:nvGrpSpPr>
        <p:grpSpPr>
          <a:xfrm>
            <a:off x="800307" y="1429576"/>
            <a:ext cx="699845" cy="96000"/>
            <a:chOff x="7719524" y="723611"/>
            <a:chExt cx="524884" cy="72000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xmlns="" id="{C6ED70F9-DB3F-463C-A6B3-71C679033E99}"/>
                </a:ext>
              </a:extLst>
            </p:cNvPr>
            <p:cNvSpPr/>
            <p:nvPr/>
          </p:nvSpPr>
          <p:spPr>
            <a:xfrm>
              <a:off x="8172408" y="723611"/>
              <a:ext cx="72000" cy="7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xmlns="" id="{3EB2CED2-0F43-4860-AA5B-064629D54DE4}"/>
                </a:ext>
              </a:extLst>
            </p:cNvPr>
            <p:cNvSpPr/>
            <p:nvPr/>
          </p:nvSpPr>
          <p:spPr>
            <a:xfrm>
              <a:off x="8021446" y="723611"/>
              <a:ext cx="72000" cy="72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xmlns="" id="{6C6B7833-308D-47F9-8F0F-FCAE81B704A2}"/>
                </a:ext>
              </a:extLst>
            </p:cNvPr>
            <p:cNvSpPr/>
            <p:nvPr/>
          </p:nvSpPr>
          <p:spPr>
            <a:xfrm>
              <a:off x="7870485" y="723611"/>
              <a:ext cx="72000" cy="72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xmlns="" id="{D663F4AD-FFB6-4797-95B7-D3FF07F352F6}"/>
                </a:ext>
              </a:extLst>
            </p:cNvPr>
            <p:cNvSpPr/>
            <p:nvPr/>
          </p:nvSpPr>
          <p:spPr>
            <a:xfrm>
              <a:off x="7719524" y="723611"/>
              <a:ext cx="72000" cy="72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xmlns="" id="{DB04545D-67EB-42BF-8EC7-8EB6D4BA2B9E}"/>
              </a:ext>
            </a:extLst>
          </p:cNvPr>
          <p:cNvGrpSpPr/>
          <p:nvPr/>
        </p:nvGrpSpPr>
        <p:grpSpPr>
          <a:xfrm rot="5400000" flipH="1">
            <a:off x="5888778" y="2780707"/>
            <a:ext cx="55417" cy="293239"/>
            <a:chOff x="4296913" y="1348685"/>
            <a:chExt cx="108000" cy="519529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xmlns="" id="{7B284085-5E34-4C44-AF14-DD6877D31F7B}"/>
                </a:ext>
              </a:extLst>
            </p:cNvPr>
            <p:cNvSpPr/>
            <p:nvPr/>
          </p:nvSpPr>
          <p:spPr>
            <a:xfrm>
              <a:off x="4296913" y="1760214"/>
              <a:ext cx="108000" cy="10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6">
                    <a:alpha val="70000"/>
                  </a:schemeClr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xmlns="" id="{92BE980D-FAE4-4491-84B2-AA869E9532BD}"/>
                </a:ext>
              </a:extLst>
            </p:cNvPr>
            <p:cNvSpPr/>
            <p:nvPr/>
          </p:nvSpPr>
          <p:spPr>
            <a:xfrm>
              <a:off x="4297092" y="1348685"/>
              <a:ext cx="107643" cy="107643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3">
                    <a:alpha val="30000"/>
                  </a:schemeClr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xmlns="" id="{3C24A94A-EBC9-4E7C-AD0A-90F262155E18}"/>
                </a:ext>
              </a:extLst>
            </p:cNvPr>
            <p:cNvSpPr/>
            <p:nvPr/>
          </p:nvSpPr>
          <p:spPr>
            <a:xfrm>
              <a:off x="4296913" y="1554271"/>
              <a:ext cx="108000" cy="10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C000">
                    <a:alpha val="40000"/>
                  </a:srgbClr>
                </a:gs>
                <a:gs pos="100000">
                  <a:srgbClr val="FFC000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86935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7119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조건문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20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271534" y="1286358"/>
            <a:ext cx="7456648" cy="5246177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2713121"/>
            <a:ext cx="848590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ko-KR" sz="1867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ifelse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3429000"/>
            <a:ext cx="3360384" cy="737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장점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벡터 연산이 가능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단점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다양한 명령어 수행이 불가</a:t>
            </a:r>
            <a:endParaRPr lang="en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</p:txBody>
      </p:sp>
    </p:spTree>
    <p:extLst>
      <p:ext uri="{BB962C8B-B14F-4D97-AF65-F5344CB8AC3E}">
        <p14:creationId xmlns:p14="http://schemas.microsoft.com/office/powerpoint/2010/main" val="50535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7119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반복문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21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271534" y="1286358"/>
            <a:ext cx="7456648" cy="5246177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2713121"/>
            <a:ext cx="577682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for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3429000"/>
            <a:ext cx="3360384" cy="1447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1) 1~5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까지를 보여주는 </a:t>
            </a:r>
            <a:r>
              <a:rPr lang="ko-KR" altLang="en-US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반복문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2) ‘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a’,’b’,’c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’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를 보여주는 </a:t>
            </a:r>
            <a:r>
              <a:rPr lang="ko-KR" altLang="en-US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반복문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3) vector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내의 수만큼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10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을 보여주는 </a:t>
            </a:r>
            <a:r>
              <a:rPr lang="ko-KR" altLang="en-US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반복문</a:t>
            </a:r>
            <a:endParaRPr lang="en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</p:txBody>
      </p:sp>
    </p:spTree>
    <p:extLst>
      <p:ext uri="{BB962C8B-B14F-4D97-AF65-F5344CB8AC3E}">
        <p14:creationId xmlns:p14="http://schemas.microsoft.com/office/powerpoint/2010/main" val="2190418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7119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반복문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22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271534" y="1286358"/>
            <a:ext cx="7456648" cy="5246177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2713121"/>
            <a:ext cx="829674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while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3429000"/>
            <a:ext cx="3360384" cy="769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For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문과 다르게 시작 값의 정의와 증가시킬 값의 구문이 필요하다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.</a:t>
            </a:r>
            <a:endParaRPr lang="en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</p:txBody>
      </p:sp>
    </p:spTree>
    <p:extLst>
      <p:ext uri="{BB962C8B-B14F-4D97-AF65-F5344CB8AC3E}">
        <p14:creationId xmlns:p14="http://schemas.microsoft.com/office/powerpoint/2010/main" val="2460178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52081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xmlns="" id="{42C47C2E-5FC4-4967-8590-11557A82F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323939"/>
              </p:ext>
            </p:extLst>
          </p:nvPr>
        </p:nvGraphicFramePr>
        <p:xfrm>
          <a:off x="1107228" y="2216023"/>
          <a:ext cx="2768571" cy="3324455"/>
        </p:xfrm>
        <a:graphic>
          <a:graphicData uri="http://schemas.openxmlformats.org/drawingml/2006/table">
            <a:tbl>
              <a:tblPr>
                <a:tableStyleId>{5FD0F851-EC5A-4D38-B0AD-8093EC10F338}</a:tableStyleId>
              </a:tblPr>
              <a:tblGrid>
                <a:gridCol w="27685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800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Number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en-US" altLang="ko-KR" sz="1200" kern="0" spc="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Numeric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</a:tbl>
          </a:graphicData>
        </a:graphic>
      </p:graphicFrame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23E2E7D4-BE59-4433-A3A5-686EEF55F89F}"/>
              </a:ext>
            </a:extLst>
          </p:cNvPr>
          <p:cNvSpPr/>
          <p:nvPr/>
        </p:nvSpPr>
        <p:spPr>
          <a:xfrm>
            <a:off x="1116435" y="1608789"/>
            <a:ext cx="2727097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/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</a:t>
            </a:r>
            <a:r>
              <a:rPr lang="ko-KR" altLang="en-US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활용 데이터</a:t>
            </a:r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&gt;</a:t>
            </a:r>
            <a:endParaRPr lang="ko-KR" altLang="en-US" sz="1600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4464684" y="2133711"/>
            <a:ext cx="6527860" cy="3479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Q1 ) a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 객체를 생성하고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이상이면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높음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이라는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조건문을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생성하라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Q2 ) Number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사용하여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이상은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높음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’, 5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미만은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작음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이라는 단어의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vector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생성하라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(hint :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ifelse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함수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Q3 ) Number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사용하여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1~10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까지를 보여주는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for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문을 생성하라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Q4 ) 1~5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이하의 값만 보여주는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while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문을 생성하라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보너스 문제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1 ) Number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사용해서 순차적으로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미만의 숫자는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낮음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’, 5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이상의 숫자는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높음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for, if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문을 활용해 생성하라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보너스 문제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2 ) 5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이하의 숫자 중에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미만의 숫자는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낮음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’, 3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이상의 숫자는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높음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while, if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문을 활용해 생성하라</a:t>
            </a: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23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876002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52081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xmlns="" id="{42C47C2E-5FC4-4967-8590-11557A82F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923314"/>
              </p:ext>
            </p:extLst>
          </p:nvPr>
        </p:nvGraphicFramePr>
        <p:xfrm>
          <a:off x="1107228" y="2216023"/>
          <a:ext cx="2768571" cy="3324455"/>
        </p:xfrm>
        <a:graphic>
          <a:graphicData uri="http://schemas.openxmlformats.org/drawingml/2006/table">
            <a:tbl>
              <a:tblPr>
                <a:tableStyleId>{5FD0F851-EC5A-4D38-B0AD-8093EC10F338}</a:tableStyleId>
              </a:tblPr>
              <a:tblGrid>
                <a:gridCol w="27685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800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Number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en-US" altLang="ko-KR" sz="1200" kern="0" spc="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Numeric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</a:tbl>
          </a:graphicData>
        </a:graphic>
      </p:graphicFrame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23E2E7D4-BE59-4433-A3A5-686EEF55F89F}"/>
              </a:ext>
            </a:extLst>
          </p:cNvPr>
          <p:cNvSpPr/>
          <p:nvPr/>
        </p:nvSpPr>
        <p:spPr>
          <a:xfrm>
            <a:off x="1116435" y="1608789"/>
            <a:ext cx="2727097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/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</a:t>
            </a:r>
            <a:r>
              <a:rPr lang="ko-KR" altLang="en-US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활용 데이터</a:t>
            </a:r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&gt;</a:t>
            </a:r>
            <a:endParaRPr lang="ko-KR" altLang="en-US" sz="1600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4464684" y="1469874"/>
            <a:ext cx="6527860" cy="4495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A1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 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= 10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if (a&gt;=5) {print('</a:t>
            </a:r>
            <a:r>
              <a:rPr lang="ko-KR" altLang="en-US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높음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')}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A2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ifelse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(Number&gt;=5,'</a:t>
            </a:r>
            <a:r>
              <a:rPr lang="ko-KR" altLang="en-US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높음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','</a:t>
            </a:r>
            <a:r>
              <a:rPr lang="ko-KR" altLang="en-US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낮음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')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A3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for (</a:t>
            </a: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in Number) {print(</a:t>
            </a: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)}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A4 ) </a:t>
            </a: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nn-NO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 = 1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nn-NO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while(i&lt;=5) {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nn-NO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print(i)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nn-NO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i = i + 1</a:t>
            </a:r>
            <a:r>
              <a:rPr lang="nn-NO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}</a:t>
            </a:r>
            <a:endParaRPr lang="ko-KR" altLang="en-US" sz="1467" spc="-67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24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909334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52081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xmlns="" id="{42C47C2E-5FC4-4967-8590-11557A82F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250575"/>
              </p:ext>
            </p:extLst>
          </p:nvPr>
        </p:nvGraphicFramePr>
        <p:xfrm>
          <a:off x="1107228" y="2216023"/>
          <a:ext cx="2768571" cy="3324455"/>
        </p:xfrm>
        <a:graphic>
          <a:graphicData uri="http://schemas.openxmlformats.org/drawingml/2006/table">
            <a:tbl>
              <a:tblPr>
                <a:tableStyleId>{5FD0F851-EC5A-4D38-B0AD-8093EC10F338}</a:tableStyleId>
              </a:tblPr>
              <a:tblGrid>
                <a:gridCol w="27685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4800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Number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en-US" altLang="ko-KR" sz="1200" kern="0" spc="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3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4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5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8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Numeric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</a:tbl>
          </a:graphicData>
        </a:graphic>
      </p:graphicFrame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23E2E7D4-BE59-4433-A3A5-686EEF55F89F}"/>
              </a:ext>
            </a:extLst>
          </p:cNvPr>
          <p:cNvSpPr/>
          <p:nvPr/>
        </p:nvSpPr>
        <p:spPr>
          <a:xfrm>
            <a:off x="1116435" y="1608789"/>
            <a:ext cx="2727097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/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&lt;</a:t>
            </a:r>
            <a:r>
              <a:rPr lang="ko-KR" altLang="en-US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활용 데이터</a:t>
            </a:r>
            <a:r>
              <a:rPr lang="en-US" altLang="ko-KR" sz="18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&gt;</a:t>
            </a:r>
            <a:endParaRPr lang="ko-KR" altLang="en-US" sz="1600" dirty="0">
              <a:solidFill>
                <a:schemeClr val="tx2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4464684" y="1469874"/>
            <a:ext cx="6527860" cy="3479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보너스 문제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A1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for 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in Number) { if (</a:t>
            </a: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&lt; 5) {print('</a:t>
            </a:r>
            <a:r>
              <a:rPr lang="ko-KR" altLang="en-US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낮음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')} else {print('</a:t>
            </a:r>
            <a:r>
              <a:rPr lang="ko-KR" altLang="en-US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높음</a:t>
            </a:r>
            <a:r>
              <a:rPr lang="en-US" altLang="ko-KR" sz="1467" spc="-67" dirty="0" smtClean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')}}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보너스 문제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A2 )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= 1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while(</a:t>
            </a: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&lt;=5) {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if (</a:t>
            </a: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&gt;= 3) {print('</a:t>
            </a:r>
            <a:r>
              <a:rPr lang="ko-KR" altLang="en-US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높음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')}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else {print('</a:t>
            </a:r>
            <a:r>
              <a:rPr lang="ko-KR" altLang="en-US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낮음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')}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= </a:t>
            </a:r>
            <a:r>
              <a:rPr lang="en-US" altLang="ko-KR" sz="1467" spc="-67" dirty="0" err="1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</a:t>
            </a: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+ 1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>
                <a:solidFill>
                  <a:srgbClr val="0070C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}</a:t>
            </a:r>
            <a:endParaRPr lang="ko-KR" altLang="en-US" sz="1467" spc="-67" dirty="0">
              <a:solidFill>
                <a:srgbClr val="0070C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25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40302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5B5C3840-A2E8-4808-A36E-6078CEFBD81A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AD4BAA8-0A9F-4797-BBF6-807CBEBFA28B}"/>
                </a:ext>
              </a:extLst>
            </p:cNvPr>
            <p:cNvSpPr txBox="1"/>
            <p:nvPr/>
          </p:nvSpPr>
          <p:spPr>
            <a:xfrm>
              <a:off x="853320" y="387930"/>
              <a:ext cx="1706237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제목을 입력하세요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57B45C0-FADF-4CE8-AD70-E0603954E3B4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F541FD36-E2C0-4BA0-954C-E1E997170F71}"/>
                </a:ext>
              </a:extLst>
            </p:cNvPr>
            <p:cNvSpPr txBox="1"/>
            <p:nvPr/>
          </p:nvSpPr>
          <p:spPr>
            <a:xfrm>
              <a:off x="227316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00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xmlns="" id="{CCAC0B62-BDA8-48BC-8962-1EABCB4D52D4}"/>
                </a:ext>
              </a:extLst>
            </p:cNvPr>
            <p:cNvCxnSpPr>
              <a:cxnSpLocks/>
              <a:endCxn id="24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9694785C-097D-442D-89C4-D907E8CE7AA0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E7E04E36-45DE-4850-8BC2-A9B3461D80F6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19C3E855-E876-4FD8-83A2-D491041DEE0C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82BC5888-4302-4A2C-92A5-94CD34ADEBD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xmlns="" id="{663DBA4F-A8DE-4225-A0BF-77DFBC4D2CE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xmlns="" id="{878F0271-2797-4AF5-97E2-D068658C419A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xmlns="" id="{077E1911-ACAF-4E51-B12C-2422E03A44CA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C8EFC728-D7A6-4169-873E-8452654549FC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90288AE-D033-4E62-BAE2-9E040E2DA57D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B28E143F-80D2-4B42-9C80-41450F59F65B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F2E1FA83-2BDD-41DF-90C2-46DAC0A253C5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xmlns="" id="{1B3AB983-C890-440C-9710-6479A642C1BF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A63A6D0B-616B-4C58-B5E3-00E747C2F5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5" name="object 28">
                <a:extLst>
                  <a:ext uri="{FF2B5EF4-FFF2-40B4-BE49-F238E27FC236}">
                    <a16:creationId xmlns:a16="http://schemas.microsoft.com/office/drawing/2014/main" xmlns="" id="{294826FA-7BD0-4C96-B08D-79A52CE181CA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xmlns="" id="{A7E85E81-3689-47F1-814A-0B07260AB3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pic>
        <p:nvPicPr>
          <p:cNvPr id="88" name="그림 87">
            <a:extLst>
              <a:ext uri="{FF2B5EF4-FFF2-40B4-BE49-F238E27FC236}">
                <a16:creationId xmlns:a16="http://schemas.microsoft.com/office/drawing/2014/main" xmlns="" id="{DD674BDD-3C5F-404A-B4BE-FF8D835584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5020" y="1325659"/>
            <a:ext cx="8331200" cy="5837077"/>
          </a:xfrm>
          <a:prstGeom prst="rect">
            <a:avLst/>
          </a:prstGeom>
        </p:spPr>
      </p:pic>
      <p:sp>
        <p:nvSpPr>
          <p:cNvPr id="132" name="슬라이드 번호 개체 틀 2">
            <a:extLst>
              <a:ext uri="{FF2B5EF4-FFF2-40B4-BE49-F238E27FC236}">
                <a16:creationId xmlns:a16="http://schemas.microsoft.com/office/drawing/2014/main" xmlns="" id="{306E37F4-11D2-451A-B9C1-5A9656FE7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26</a:t>
            </a:fld>
            <a:endParaRPr lang="ko-KR" altLang="en-US" sz="1400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xmlns="" id="{149DBFA3-CE70-4450-A8EA-DAF9697BC3A1}"/>
              </a:ext>
            </a:extLst>
          </p:cNvPr>
          <p:cNvSpPr/>
          <p:nvPr/>
        </p:nvSpPr>
        <p:spPr>
          <a:xfrm>
            <a:off x="1989120" y="1505592"/>
            <a:ext cx="7872875" cy="4023555"/>
          </a:xfrm>
          <a:prstGeom prst="roundRect">
            <a:avLst>
              <a:gd name="adj" fmla="val 2723"/>
            </a:avLst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6661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03BDF1C7-ECA4-4FEF-927A-61ED3183E4EA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7252DB43-DF30-411D-B285-0CBFE2E3D647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xmlns="" id="{D5E3A351-C13C-42F0-B395-A13D57C92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07985" y="68522"/>
              <a:ext cx="266700" cy="698284"/>
            </a:xfrm>
            <a:prstGeom prst="rect">
              <a:avLst/>
            </a:prstGeom>
          </p:spPr>
        </p:pic>
        <p:sp>
          <p:nvSpPr>
            <p:cNvPr id="12" name="object 28">
              <a:extLst>
                <a:ext uri="{FF2B5EF4-FFF2-40B4-BE49-F238E27FC236}">
                  <a16:creationId xmlns:a16="http://schemas.microsoft.com/office/drawing/2014/main" xmlns="" id="{BE44C614-3121-4883-BBC5-758FB0896FFA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8168946" y="1927466"/>
              <a:ext cx="1901393" cy="25127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0537">
                <a:lnSpc>
                  <a:spcPts val="3243"/>
                </a:lnSpc>
              </a:pP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Copyright 20</a:t>
              </a:r>
              <a:r>
                <a:rPr lang="en-US" altLang="ko-KR" sz="80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21.</a:t>
              </a: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 err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keis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all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rights</a:t>
              </a:r>
              <a:r>
                <a:rPr lang="en" sz="800" spc="-65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reserved.</a:t>
              </a: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xmlns="" id="{A63EFD94-6B28-499D-A79A-B47AA3745B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400000">
              <a:off x="8897143" y="853962"/>
              <a:ext cx="290652" cy="90857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xmlns="" id="{8831BBFC-B3A9-4088-964E-E485BF9BEA03}"/>
              </a:ext>
            </a:extLst>
          </p:cNvPr>
          <p:cNvGrpSpPr/>
          <p:nvPr/>
        </p:nvGrpSpPr>
        <p:grpSpPr>
          <a:xfrm>
            <a:off x="307590" y="2296227"/>
            <a:ext cx="11569724" cy="2062103"/>
            <a:chOff x="230692" y="1722170"/>
            <a:chExt cx="8677293" cy="154657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xmlns="" id="{923D453F-1D65-4879-9A91-5EF4A4714904}"/>
                </a:ext>
              </a:extLst>
            </p:cNvPr>
            <p:cNvGrpSpPr/>
            <p:nvPr/>
          </p:nvGrpSpPr>
          <p:grpSpPr>
            <a:xfrm>
              <a:off x="971600" y="1901262"/>
              <a:ext cx="7936385" cy="1052944"/>
              <a:chOff x="971600" y="1901262"/>
              <a:chExt cx="7936385" cy="1052944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xmlns="" id="{5FC54A5A-5E3C-41C6-B673-8AC98F45803E}"/>
                  </a:ext>
                </a:extLst>
              </p:cNvPr>
              <p:cNvSpPr/>
              <p:nvPr/>
            </p:nvSpPr>
            <p:spPr>
              <a:xfrm>
                <a:off x="1835696" y="1923678"/>
                <a:ext cx="7072289" cy="100811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3">
                      <a:shade val="100000"/>
                      <a:satMod val="115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4988ACC0-8152-45F0-8EC9-095418B74538}"/>
                  </a:ext>
                </a:extLst>
              </p:cNvPr>
              <p:cNvSpPr/>
              <p:nvPr/>
            </p:nvSpPr>
            <p:spPr>
              <a:xfrm>
                <a:off x="971600" y="1901262"/>
                <a:ext cx="1052944" cy="10529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B9B33ADE-A5E2-4EE9-BF0F-624B8302EBD7}"/>
                </a:ext>
              </a:extLst>
            </p:cNvPr>
            <p:cNvSpPr/>
            <p:nvPr/>
          </p:nvSpPr>
          <p:spPr>
            <a:xfrm>
              <a:off x="2031068" y="2111834"/>
              <a:ext cx="4107519" cy="6232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ko-KR" altLang="en-US" sz="48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데이터 가공 및 시각화</a:t>
              </a:r>
              <a:endParaRPr lang="en-US" altLang="ko-KR" sz="4800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09633A1-B9CE-4D7B-9093-46A7BC5E88F6}"/>
                </a:ext>
              </a:extLst>
            </p:cNvPr>
            <p:cNvGrpSpPr/>
            <p:nvPr/>
          </p:nvGrpSpPr>
          <p:grpSpPr>
            <a:xfrm>
              <a:off x="230692" y="2435000"/>
              <a:ext cx="524884" cy="72000"/>
              <a:chOff x="7719524" y="723611"/>
              <a:chExt cx="524884" cy="72000"/>
            </a:xfrm>
          </p:grpSpPr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xmlns="" id="{03405FF2-7AC6-436E-AF1E-26D6850B8F7D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xmlns="" id="{3D01EFC6-C3D2-44DF-A7D1-F743502B466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xmlns="" id="{E5E50FCB-2D0B-4849-9AAE-D1E3681066AD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xmlns="" id="{2B1F94E2-2620-4BDC-9333-3680E58B4343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xmlns="" id="{17CF15C7-6DA7-4FEB-B51E-141D33E5A1D9}"/>
                </a:ext>
              </a:extLst>
            </p:cNvPr>
            <p:cNvGrpSpPr/>
            <p:nvPr/>
          </p:nvGrpSpPr>
          <p:grpSpPr>
            <a:xfrm>
              <a:off x="603876" y="1722170"/>
              <a:ext cx="1308291" cy="1546577"/>
              <a:chOff x="603876" y="1722170"/>
              <a:chExt cx="1308291" cy="1546577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xmlns="" id="{0DE4E460-D78E-4350-BB5E-1F068BB48EDE}"/>
                  </a:ext>
                </a:extLst>
              </p:cNvPr>
              <p:cNvSpPr txBox="1"/>
              <p:nvPr/>
            </p:nvSpPr>
            <p:spPr>
              <a:xfrm>
                <a:off x="603876" y="1722170"/>
                <a:ext cx="1308291" cy="15465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800">
                    <a:solidFill>
                      <a:schemeClr val="bg1">
                        <a:lumMod val="75000"/>
                      </a:schemeClr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Ⅳ</a:t>
                </a:r>
                <a:endParaRPr lang="ko-KR" altLang="en-US" sz="12800" dirty="0">
                  <a:solidFill>
                    <a:schemeClr val="bg1">
                      <a:lumMod val="75000"/>
                    </a:schemeClr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xmlns="" id="{55774CA1-1BAD-4492-AC4F-B0346D74CE26}"/>
                  </a:ext>
                </a:extLst>
              </p:cNvPr>
              <p:cNvSpPr txBox="1"/>
              <p:nvPr/>
            </p:nvSpPr>
            <p:spPr>
              <a:xfrm>
                <a:off x="958380" y="1811720"/>
                <a:ext cx="645850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400" dirty="0">
                    <a:solidFill>
                      <a:schemeClr val="bg1">
                        <a:lumMod val="6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Chapter</a:t>
                </a:r>
                <a:endParaRPr lang="ko-KR" altLang="en-US" sz="140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98007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1706237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사용 데이터프레임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28</a:t>
            </a:fld>
            <a:endParaRPr lang="ko-KR" altLang="en-US" sz="1400" dirty="0"/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7295557" y="2170691"/>
            <a:ext cx="1900865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 data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7295555" y="2886570"/>
            <a:ext cx="4165441" cy="2463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데이터 다운로드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코드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Install.packages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(‘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stima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’)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library(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stima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data(employee)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str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(employee) #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데이터 구조 확인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summary(employee) #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데이터 분포 확인</a:t>
            </a:r>
            <a:endParaRPr lang="en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</p:txBody>
      </p: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xmlns="" id="{42C47C2E-5FC4-4967-8590-11557A82F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0345100"/>
              </p:ext>
            </p:extLst>
          </p:nvPr>
        </p:nvGraphicFramePr>
        <p:xfrm>
          <a:off x="1107228" y="2216023"/>
          <a:ext cx="5472608" cy="2807291"/>
        </p:xfrm>
        <a:graphic>
          <a:graphicData uri="http://schemas.openxmlformats.org/drawingml/2006/table">
            <a:tbl>
              <a:tblPr>
                <a:tableStyleId>{5FD0F851-EC5A-4D38-B0AD-8093EC10F338}</a:tableStyleId>
              </a:tblPr>
              <a:tblGrid>
                <a:gridCol w="27685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9334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1068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80053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-50" dirty="0" err="1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컬럼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-50" dirty="0" err="1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컬럼명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데이터타입</a:t>
                      </a:r>
                      <a:endParaRPr lang="ko-KR" altLang="en-US" sz="1300" kern="0" spc="-5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Salary</a:t>
                      </a:r>
                      <a:endParaRPr lang="en-US" altLang="ko-KR" sz="1200" kern="0" spc="0" dirty="0"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임금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Numeric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Age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나이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Numeric</a:t>
                      </a:r>
                      <a:endParaRPr 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Edu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학력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Numeric</a:t>
                      </a:r>
                      <a:endParaRPr lang="en-US" sz="1200" b="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Startsal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시작임금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Numeric</a:t>
                      </a:r>
                      <a:endParaRPr lang="en-US" sz="1200" b="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Jobtime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2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근로월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Numeric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Prevexp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이전경력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Numeric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Minority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소수</a:t>
                      </a:r>
                      <a:r>
                        <a:rPr lang="en-US" altLang="ko-KR" sz="12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200" kern="0" spc="-50" dirty="0" smtClean="0">
                          <a:solidFill>
                            <a:srgbClr val="000000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다수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Factor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Gender</a:t>
                      </a:r>
                      <a:endParaRPr lang="ko-KR" alt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성별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Factor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5858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12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jobcat</a:t>
                      </a:r>
                      <a:endParaRPr lang="ko-KR" alt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직업</a:t>
                      </a:r>
                      <a:endParaRPr lang="en-US" sz="1200" kern="0" spc="-50" dirty="0">
                        <a:solidFill>
                          <a:srgbClr val="000000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sz="12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Factor</a:t>
                      </a:r>
                      <a:endParaRPr lang="en-US" sz="1200" kern="0" spc="-50" dirty="0">
                        <a:solidFill>
                          <a:srgbClr val="0000FF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1920" marR="121920" marT="37851" marB="37851" anchor="ctr">
                    <a:lnL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88915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2471927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원하는 </a:t>
              </a:r>
              <a:r>
                <a:rPr lang="en-US" altLang="ko-KR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row or column</a:t>
              </a:r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2400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선별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29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878280" y="1680681"/>
            <a:ext cx="6849901" cy="4451716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1692305"/>
            <a:ext cx="3880830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ko-KR" sz="1867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Data.frame</a:t>
            </a: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</a:t>
            </a:r>
            <a:r>
              <a:rPr lang="ko-KR" altLang="en-US" sz="1867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행열로</a:t>
            </a: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이루어져있다</a:t>
            </a: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2408184"/>
            <a:ext cx="3360384" cy="3479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Data.frame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 indexing : 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df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[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행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,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열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]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행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employee data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의 한 사람</a:t>
            </a: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/>
              <a:buChar char="à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목적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: 1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번째부터 </a:t>
            </a:r>
            <a:r>
              <a:rPr lang="en-US" altLang="ko-KR" sz="1467" spc="-4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10</a:t>
            </a:r>
            <a:r>
              <a:rPr lang="ko-KR" altLang="en-US" sz="1467" spc="-4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번째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데이터</a:t>
            </a: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/>
              <a:buChar char="à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employee[1:10</a:t>
            </a:r>
            <a:r>
              <a:rPr lang="en-US" altLang="ko-KR" sz="1467" spc="-4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,]</a:t>
            </a: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/>
              <a:buChar char="à"/>
            </a:pP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열 </a:t>
            </a:r>
            <a:r>
              <a:rPr lang="en-US" altLang="ko-KR" sz="1467" spc="-4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: </a:t>
            </a:r>
            <a:r>
              <a:rPr lang="ko-KR" altLang="en-US" sz="1467" spc="-4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각각의 </a:t>
            </a:r>
            <a:r>
              <a:rPr lang="ko-KR" altLang="en-US" sz="1467" spc="-4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컬럼</a:t>
            </a: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/>
              <a:buChar char="à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목적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: Salary </a:t>
            </a:r>
            <a:r>
              <a:rPr lang="ko-KR" altLang="en-US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컬럼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추출</a:t>
            </a: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/>
              <a:buChar char="à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employee[,1]</a:t>
            </a: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/>
              <a:buChar char="à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employee[‘salary’]</a:t>
            </a:r>
            <a:endParaRPr lang="en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85750" indent="-285750">
              <a:lnSpc>
                <a:spcPct val="150000"/>
              </a:lnSpc>
              <a:buClr>
                <a:schemeClr val="accent5"/>
              </a:buClr>
              <a:buFont typeface="Wingdings"/>
              <a:buChar char="à"/>
            </a:pPr>
            <a:r>
              <a:rPr lang="en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employee$salary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95294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>
            <a:extLst>
              <a:ext uri="{FF2B5EF4-FFF2-40B4-BE49-F238E27FC236}">
                <a16:creationId xmlns:a16="http://schemas.microsoft.com/office/drawing/2014/main" xmlns="" id="{A9131918-A038-4473-8C66-F530F6837CC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08" r="13095"/>
          <a:stretch/>
        </p:blipFill>
        <p:spPr>
          <a:xfrm>
            <a:off x="-41780" y="118032"/>
            <a:ext cx="4419459" cy="673996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xmlns="" id="{C918181F-430D-4079-A41B-BE64A563CDF4}"/>
              </a:ext>
            </a:extLst>
          </p:cNvPr>
          <p:cNvGrpSpPr/>
          <p:nvPr/>
        </p:nvGrpSpPr>
        <p:grpSpPr>
          <a:xfrm>
            <a:off x="2173" y="-1"/>
            <a:ext cx="12327037" cy="4005065"/>
            <a:chOff x="0" y="-1"/>
            <a:chExt cx="9245278" cy="300379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070C2F28-9ADF-4DD9-ACD1-EA968C5A1ABF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xmlns="" id="{F9C6F483-4DA8-4FF6-888D-516CAD712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07985" y="68522"/>
              <a:ext cx="266700" cy="698284"/>
            </a:xfrm>
            <a:prstGeom prst="rect">
              <a:avLst/>
            </a:prstGeom>
          </p:spPr>
        </p:pic>
        <p:sp>
          <p:nvSpPr>
            <p:cNvPr id="7" name="object 28">
              <a:extLst>
                <a:ext uri="{FF2B5EF4-FFF2-40B4-BE49-F238E27FC236}">
                  <a16:creationId xmlns:a16="http://schemas.microsoft.com/office/drawing/2014/main" xmlns="" id="{A70194FE-D2F4-42A4-A854-3E627A80A013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8168946" y="1927466"/>
              <a:ext cx="1901393" cy="25127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0537">
                <a:lnSpc>
                  <a:spcPts val="3243"/>
                </a:lnSpc>
              </a:pP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Copyright 20</a:t>
              </a:r>
              <a:r>
                <a:rPr lang="en-US" altLang="ko-KR" sz="80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21.</a:t>
              </a: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 err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keis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all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rights</a:t>
              </a:r>
              <a:r>
                <a:rPr lang="en" sz="800" spc="-65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reserved.</a:t>
              </a: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xmlns="" id="{B8182BF0-B5E0-4E06-86CE-446ECDD29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400000">
              <a:off x="8897143" y="853962"/>
              <a:ext cx="290652" cy="90857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0FA0C3ED-89F2-47AE-85E4-04F5F2BD7275}"/>
              </a:ext>
            </a:extLst>
          </p:cNvPr>
          <p:cNvSpPr/>
          <p:nvPr/>
        </p:nvSpPr>
        <p:spPr>
          <a:xfrm>
            <a:off x="1150229" y="1974333"/>
            <a:ext cx="3464808" cy="748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773722" eaLnBrk="0" hangingPunct="0">
              <a:spcAft>
                <a:spcPts val="800"/>
              </a:spcAft>
              <a:buSzPct val="100000"/>
              <a:defRPr/>
            </a:pPr>
            <a:r>
              <a:rPr lang="en-US" altLang="ko-KR" sz="4267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xmlns="" id="{75AAE5FF-F17D-4C58-8546-8132EDE55339}"/>
              </a:ext>
            </a:extLst>
          </p:cNvPr>
          <p:cNvGrpSpPr/>
          <p:nvPr/>
        </p:nvGrpSpPr>
        <p:grpSpPr>
          <a:xfrm>
            <a:off x="800307" y="2279164"/>
            <a:ext cx="699845" cy="96000"/>
            <a:chOff x="7719524" y="723611"/>
            <a:chExt cx="524884" cy="72000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xmlns="" id="{69B93CB7-7E02-4BEF-A33A-2C884AA8269B}"/>
                </a:ext>
              </a:extLst>
            </p:cNvPr>
            <p:cNvSpPr/>
            <p:nvPr/>
          </p:nvSpPr>
          <p:spPr>
            <a:xfrm>
              <a:off x="8172408" y="723611"/>
              <a:ext cx="72000" cy="7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xmlns="" id="{149BB417-B65E-4BBF-89E9-E0057810B7F6}"/>
                </a:ext>
              </a:extLst>
            </p:cNvPr>
            <p:cNvSpPr/>
            <p:nvPr/>
          </p:nvSpPr>
          <p:spPr>
            <a:xfrm>
              <a:off x="8021446" y="723611"/>
              <a:ext cx="72000" cy="72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xmlns="" id="{269B9B4B-0D2D-4D60-A4C6-80146986D592}"/>
                </a:ext>
              </a:extLst>
            </p:cNvPr>
            <p:cNvSpPr/>
            <p:nvPr/>
          </p:nvSpPr>
          <p:spPr>
            <a:xfrm>
              <a:off x="7870485" y="723611"/>
              <a:ext cx="72000" cy="72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xmlns="" id="{536FEDAC-143F-42F8-A33E-746E7110429C}"/>
                </a:ext>
              </a:extLst>
            </p:cNvPr>
            <p:cNvSpPr/>
            <p:nvPr/>
          </p:nvSpPr>
          <p:spPr>
            <a:xfrm>
              <a:off x="7719524" y="723611"/>
              <a:ext cx="72000" cy="72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0D3A876D-D7FC-4DD0-A247-3F04020151A2}"/>
              </a:ext>
            </a:extLst>
          </p:cNvPr>
          <p:cNvGrpSpPr/>
          <p:nvPr/>
        </p:nvGrpSpPr>
        <p:grpSpPr>
          <a:xfrm>
            <a:off x="4463819" y="2746831"/>
            <a:ext cx="4644092" cy="486252"/>
            <a:chOff x="3347864" y="2264533"/>
            <a:chExt cx="3483069" cy="364689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="" id="{43EF731C-9F84-468D-8167-CC8E0B40667B}"/>
                </a:ext>
              </a:extLst>
            </p:cNvPr>
            <p:cNvSpPr/>
            <p:nvPr/>
          </p:nvSpPr>
          <p:spPr>
            <a:xfrm>
              <a:off x="5364088" y="2310700"/>
              <a:ext cx="1466845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ko-KR" altLang="en-US" sz="1600" b="1" kern="0" spc="-133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빅데이터</a:t>
              </a:r>
              <a:r>
                <a:rPr lang="ko-KR" altLang="en-US" sz="16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분석 절차</a:t>
              </a:r>
              <a:endParaRPr lang="en-US" altLang="ko-KR" sz="1600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xmlns="" id="{74108D92-0AA0-4778-B8DB-63430994919C}"/>
                </a:ext>
              </a:extLst>
            </p:cNvPr>
            <p:cNvSpPr/>
            <p:nvPr/>
          </p:nvSpPr>
          <p:spPr>
            <a:xfrm>
              <a:off x="3347864" y="2316497"/>
              <a:ext cx="910795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en-US" altLang="ko-KR" sz="1600" b="1" kern="0" spc="-133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6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Chapter</a:t>
              </a: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xmlns="" id="{51DEA1E4-B52C-4F0B-9D36-79A8EB9AAD3A}"/>
                </a:ext>
              </a:extLst>
            </p:cNvPr>
            <p:cNvSpPr/>
            <p:nvPr/>
          </p:nvSpPr>
          <p:spPr>
            <a:xfrm rot="5400000">
              <a:off x="4251250" y="2269176"/>
              <a:ext cx="360046" cy="36004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xmlns="" id="{3F421BA9-604A-46A1-BB29-90BFBF828531}"/>
                </a:ext>
              </a:extLst>
            </p:cNvPr>
            <p:cNvCxnSpPr/>
            <p:nvPr/>
          </p:nvCxnSpPr>
          <p:spPr>
            <a:xfrm>
              <a:off x="4611296" y="2449199"/>
              <a:ext cx="774837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3334EABF-4274-4B23-901E-E5C8CCF1F9C7}"/>
                </a:ext>
              </a:extLst>
            </p:cNvPr>
            <p:cNvSpPr txBox="1"/>
            <p:nvPr/>
          </p:nvSpPr>
          <p:spPr>
            <a:xfrm>
              <a:off x="4256899" y="2264533"/>
              <a:ext cx="34889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Ⅰ</a:t>
              </a:r>
              <a:endPara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8779D48B-097F-4269-A7A6-839B93ECC439}"/>
              </a:ext>
            </a:extLst>
          </p:cNvPr>
          <p:cNvGrpSpPr/>
          <p:nvPr/>
        </p:nvGrpSpPr>
        <p:grpSpPr>
          <a:xfrm>
            <a:off x="4463820" y="3418135"/>
            <a:ext cx="5681633" cy="486251"/>
            <a:chOff x="3347864" y="2765251"/>
            <a:chExt cx="4261225" cy="364689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xmlns="" id="{A2647F01-12F1-490C-8213-873FB346BF19}"/>
                </a:ext>
              </a:extLst>
            </p:cNvPr>
            <p:cNvSpPr/>
            <p:nvPr/>
          </p:nvSpPr>
          <p:spPr>
            <a:xfrm>
              <a:off x="5364088" y="2811418"/>
              <a:ext cx="2245001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en-US" altLang="ko-KR" sz="16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 </a:t>
              </a:r>
              <a:r>
                <a:rPr lang="ko-KR" altLang="en-US" sz="16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자료 형태 및 객체</a:t>
              </a:r>
              <a:endParaRPr lang="en-US" altLang="ko-KR" sz="1600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xmlns="" id="{BA3F8925-BABA-4EFD-AB88-D1034CA39FCD}"/>
                </a:ext>
              </a:extLst>
            </p:cNvPr>
            <p:cNvSpPr/>
            <p:nvPr/>
          </p:nvSpPr>
          <p:spPr>
            <a:xfrm rot="5400000">
              <a:off x="4251250" y="2769894"/>
              <a:ext cx="360046" cy="36004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xmlns="" id="{8EE392BB-8D7E-4373-A989-E6597417F3BA}"/>
                </a:ext>
              </a:extLst>
            </p:cNvPr>
            <p:cNvCxnSpPr>
              <a:cxnSpLocks/>
            </p:cNvCxnSpPr>
            <p:nvPr/>
          </p:nvCxnSpPr>
          <p:spPr>
            <a:xfrm>
              <a:off x="4611296" y="2949917"/>
              <a:ext cx="774837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719DA65D-42DF-4A14-B915-B9EAF2E8F888}"/>
                </a:ext>
              </a:extLst>
            </p:cNvPr>
            <p:cNvSpPr txBox="1"/>
            <p:nvPr/>
          </p:nvSpPr>
          <p:spPr>
            <a:xfrm>
              <a:off x="4256899" y="2765251"/>
              <a:ext cx="34889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Ⅱ</a:t>
              </a:r>
              <a:endPara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xmlns="" id="{10779503-05D1-4060-BF49-C422D3146E70}"/>
                </a:ext>
              </a:extLst>
            </p:cNvPr>
            <p:cNvSpPr/>
            <p:nvPr/>
          </p:nvSpPr>
          <p:spPr>
            <a:xfrm>
              <a:off x="3347864" y="2817215"/>
              <a:ext cx="910795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en-US" altLang="ko-KR" sz="1600" b="1" kern="0" spc="-133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FC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Chapter</a:t>
              </a:r>
            </a:p>
          </p:txBody>
        </p:sp>
      </p:grpSp>
      <p:sp>
        <p:nvSpPr>
          <p:cNvPr id="44" name="슬라이드 번호 개체 틀 2">
            <a:extLst>
              <a:ext uri="{FF2B5EF4-FFF2-40B4-BE49-F238E27FC236}">
                <a16:creationId xmlns:a16="http://schemas.microsoft.com/office/drawing/2014/main" xmlns="" id="{0C58ADDF-D30A-4E23-BBC7-217FBCAD4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</a:t>
            </a:fld>
            <a:endParaRPr lang="ko-KR" altLang="en-US" sz="14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D06F33D-2B68-4043-A6DB-A5ACFC8D1027}"/>
              </a:ext>
            </a:extLst>
          </p:cNvPr>
          <p:cNvGrpSpPr/>
          <p:nvPr/>
        </p:nvGrpSpPr>
        <p:grpSpPr>
          <a:xfrm>
            <a:off x="4463820" y="4089444"/>
            <a:ext cx="5681633" cy="486251"/>
            <a:chOff x="3347864" y="3307492"/>
            <a:chExt cx="4261225" cy="364689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ABA853D2-A734-4356-900C-9D728ABFD98A}"/>
                </a:ext>
              </a:extLst>
            </p:cNvPr>
            <p:cNvSpPr/>
            <p:nvPr/>
          </p:nvSpPr>
          <p:spPr>
            <a:xfrm>
              <a:off x="5364088" y="3353659"/>
              <a:ext cx="2245001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en-US" altLang="ko-KR" sz="16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 </a:t>
              </a:r>
              <a:r>
                <a:rPr lang="ko-KR" altLang="en-US" sz="1600" b="1" kern="0" spc="-133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조건문</a:t>
              </a:r>
              <a:r>
                <a:rPr lang="en-US" altLang="ko-KR" sz="16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600" b="1" kern="0" spc="-133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반복문</a:t>
              </a:r>
              <a:endParaRPr lang="en-US" altLang="ko-KR" sz="1600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xmlns="" id="{925B563D-7462-4A3A-92A5-6199AFC95470}"/>
                </a:ext>
              </a:extLst>
            </p:cNvPr>
            <p:cNvSpPr/>
            <p:nvPr/>
          </p:nvSpPr>
          <p:spPr>
            <a:xfrm rot="5400000">
              <a:off x="4251250" y="3312135"/>
              <a:ext cx="360046" cy="36004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xmlns="" id="{4EA6DE7B-10D2-4470-9A17-AFF72EB729E3}"/>
                </a:ext>
              </a:extLst>
            </p:cNvPr>
            <p:cNvCxnSpPr>
              <a:cxnSpLocks/>
            </p:cNvCxnSpPr>
            <p:nvPr/>
          </p:nvCxnSpPr>
          <p:spPr>
            <a:xfrm>
              <a:off x="4611296" y="3492158"/>
              <a:ext cx="774837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CE326AA6-B166-41EE-84F0-D074DB47754F}"/>
                </a:ext>
              </a:extLst>
            </p:cNvPr>
            <p:cNvSpPr txBox="1"/>
            <p:nvPr/>
          </p:nvSpPr>
          <p:spPr>
            <a:xfrm>
              <a:off x="4256899" y="3307492"/>
              <a:ext cx="34889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Ⅲ</a:t>
              </a:r>
              <a:endPara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xmlns="" id="{F73C6DFE-30E1-4A8F-B518-22DAC60AFE6D}"/>
                </a:ext>
              </a:extLst>
            </p:cNvPr>
            <p:cNvSpPr/>
            <p:nvPr/>
          </p:nvSpPr>
          <p:spPr>
            <a:xfrm>
              <a:off x="3347864" y="3359456"/>
              <a:ext cx="910795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en-US" altLang="ko-KR" sz="1600" b="1" kern="0" spc="-133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Chapter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xmlns="" id="{14D3C0AC-97DD-4461-BF62-4FD8F0187A62}"/>
              </a:ext>
            </a:extLst>
          </p:cNvPr>
          <p:cNvGrpSpPr/>
          <p:nvPr/>
        </p:nvGrpSpPr>
        <p:grpSpPr>
          <a:xfrm>
            <a:off x="4463820" y="4760761"/>
            <a:ext cx="5681633" cy="486985"/>
            <a:chOff x="3347864" y="3774980"/>
            <a:chExt cx="4261225" cy="365239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xmlns="" id="{0EEAE9FE-7E58-4DA4-A3F3-CCD25F949999}"/>
                </a:ext>
              </a:extLst>
            </p:cNvPr>
            <p:cNvSpPr/>
            <p:nvPr/>
          </p:nvSpPr>
          <p:spPr>
            <a:xfrm>
              <a:off x="5364088" y="3821697"/>
              <a:ext cx="2245001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en-US" altLang="ko-KR" sz="16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 </a:t>
              </a:r>
              <a:r>
                <a:rPr lang="ko-KR" altLang="en-US" sz="16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데이터 가공 및 시각화</a:t>
              </a:r>
              <a:endParaRPr lang="en-US" altLang="ko-KR" sz="1600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xmlns="" id="{E17A5126-04AB-4FD6-9B16-FDEC5BAC8EC7}"/>
                </a:ext>
              </a:extLst>
            </p:cNvPr>
            <p:cNvSpPr/>
            <p:nvPr/>
          </p:nvSpPr>
          <p:spPr>
            <a:xfrm rot="5400000">
              <a:off x="4251250" y="3780173"/>
              <a:ext cx="360046" cy="36004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xmlns="" id="{89F483FE-34BC-489B-84DF-633859AA2256}"/>
                </a:ext>
              </a:extLst>
            </p:cNvPr>
            <p:cNvCxnSpPr>
              <a:cxnSpLocks/>
            </p:cNvCxnSpPr>
            <p:nvPr/>
          </p:nvCxnSpPr>
          <p:spPr>
            <a:xfrm>
              <a:off x="4611296" y="3960196"/>
              <a:ext cx="774837" cy="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C66B12C8-1868-4095-9E58-27BBE50F1C8E}"/>
                </a:ext>
              </a:extLst>
            </p:cNvPr>
            <p:cNvSpPr txBox="1"/>
            <p:nvPr/>
          </p:nvSpPr>
          <p:spPr>
            <a:xfrm>
              <a:off x="4256826" y="3774980"/>
              <a:ext cx="34889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Ⅳ</a:t>
              </a:r>
              <a:endParaRPr lang="ko-KR" altLang="en-US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xmlns="" id="{420B9245-D944-4263-9724-10BC9D73BD4F}"/>
                </a:ext>
              </a:extLst>
            </p:cNvPr>
            <p:cNvSpPr/>
            <p:nvPr/>
          </p:nvSpPr>
          <p:spPr>
            <a:xfrm>
              <a:off x="3347864" y="3827494"/>
              <a:ext cx="910795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en-US" altLang="ko-KR" sz="1600" b="1" kern="0" spc="-133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5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Chapter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41531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94160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조건 비교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30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878280" y="1680681"/>
            <a:ext cx="6849901" cy="4451716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1692305"/>
            <a:ext cx="3753551" cy="84198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데이터의 선별은 데이터 비교를 통해</a:t>
            </a:r>
            <a:endParaRPr lang="en-US" altLang="ko-KR" sz="1867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l">
              <a:lnSpc>
                <a:spcPct val="90000"/>
              </a:lnSpc>
            </a:pP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이뤄진다</a:t>
            </a: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2653239"/>
            <a:ext cx="3360384" cy="1108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1.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숫자 비교 함수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: &lt;,&gt;,=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2.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문자 비교 함수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: ==, !=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3. True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는 선별하고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False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제외한다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3906539"/>
            <a:ext cx="3360384" cy="2124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나이가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50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이상 여부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코드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: 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employee$age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&gt;= 50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직업이 매니저인지 여부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코드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: 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employee$jobcat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== ‘manager’</a:t>
            </a:r>
          </a:p>
        </p:txBody>
      </p:sp>
    </p:spTree>
    <p:extLst>
      <p:ext uri="{BB962C8B-B14F-4D97-AF65-F5344CB8AC3E}">
        <p14:creationId xmlns:p14="http://schemas.microsoft.com/office/powerpoint/2010/main" val="4555725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94160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조건 비교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31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878280" y="1680681"/>
            <a:ext cx="6849901" cy="4451716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1692305"/>
            <a:ext cx="3388067" cy="84198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 실행</a:t>
            </a:r>
            <a:r>
              <a:rPr lang="en-US" altLang="ko-KR" sz="1867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나이가 </a:t>
            </a: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50</a:t>
            </a: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이상이야</a:t>
            </a: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</a:p>
          <a:p>
            <a:pPr algn="l">
              <a:lnSpc>
                <a:spcPct val="90000"/>
              </a:lnSpc>
            </a:pP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답 </a:t>
            </a: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맞아</a:t>
            </a: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아니야</a:t>
            </a:r>
            <a:endParaRPr lang="en-US" altLang="ko-KR" sz="1867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2653239"/>
            <a:ext cx="3360384" cy="1108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코드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: 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employee$age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&gt;= 50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답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: </a:t>
            </a:r>
            <a:r>
              <a:rPr lang="ko-KR" altLang="en-US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첫번째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사람은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T, </a:t>
            </a:r>
            <a:r>
              <a:rPr lang="ko-KR" altLang="en-US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두번째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사람은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F …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True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는 선택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, False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는 제외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2" y="3906539"/>
            <a:ext cx="3777997" cy="1108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해당 답을 통해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50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살 이상인 직원을 추출하기 위해서는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?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코드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: employee[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employee$age</a:t>
            </a:r>
            <a:r>
              <a:rPr lang="en-US" altLang="ko-KR" sz="1467" spc="-4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&gt;= 50,]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</p:txBody>
      </p:sp>
      <p:sp>
        <p:nvSpPr>
          <p:cNvPr id="27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8118744" y="5014919"/>
            <a:ext cx="3458490" cy="1117478"/>
          </a:xfrm>
          <a:prstGeom prst="roundRect">
            <a:avLst>
              <a:gd name="adj" fmla="val 6116"/>
            </a:avLst>
          </a:prstGeom>
          <a:blipFill>
            <a:blip r:embed="rId7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45504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52081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399048" y="1932233"/>
            <a:ext cx="10545495" cy="1447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Q1 ) employee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임금이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달러 이상의 사람들의 데이터 추출</a:t>
            </a: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Q2 ) employee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성별이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여성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 사람들의 데이터 추출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Q3 ) employee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임금이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달러 이상의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여성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추출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(hint : &amp;(and))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Q4 ) employee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임금이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달러 이상이거나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남성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 데이터 추출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(hint : |(or)) ※ |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기회는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shift + \ </a:t>
            </a: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32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717718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52081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399048" y="1932233"/>
            <a:ext cx="10545495" cy="381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Q1 ) employee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임금이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달러 이상의 사람들의 데이터 추출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A1 ) employee[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employee$salary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&gt;= 30000,]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Q2 ) employee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성별이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여성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 사람들의 데이터 추출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A2 ) employee[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employee$gender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== ‘f’,]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Q3 ) employee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임금이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달러 이상의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여성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추출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(hint : &amp;(and))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A3 ) employee[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employee$salary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&gt;= 30000 &amp;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employee$gender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== ‘f’,]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Q4 ) employee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임금이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달러 이상이거나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남성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’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 데이터 추출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(hint : |(or)) ※ |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는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shift + \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A4 ) employee[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employee$salary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&gt;= 30000 |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employee$gender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== ‘m’,]</a:t>
            </a: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33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488535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2" name="그룹 1081">
            <a:extLst>
              <a:ext uri="{FF2B5EF4-FFF2-40B4-BE49-F238E27FC236}">
                <a16:creationId xmlns:a16="http://schemas.microsoft.com/office/drawing/2014/main" xmlns="" id="{B5709E56-9092-4B3D-B093-659B45EEFDF3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7EF40BB5-F47B-4C4A-8DBD-7AAC43FA118B}"/>
                </a:ext>
              </a:extLst>
            </p:cNvPr>
            <p:cNvSpPr txBox="1"/>
            <p:nvPr/>
          </p:nvSpPr>
          <p:spPr>
            <a:xfrm>
              <a:off x="886856" y="387930"/>
              <a:ext cx="7119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계산</a:t>
              </a:r>
              <a:r>
                <a:rPr lang="ko-KR" altLang="en-US" sz="2400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식</a:t>
              </a:r>
            </a:p>
          </p:txBody>
        </p:sp>
        <p:sp>
          <p:nvSpPr>
            <p:cNvPr id="1066" name="직사각형 1065">
              <a:extLst>
                <a:ext uri="{FF2B5EF4-FFF2-40B4-BE49-F238E27FC236}">
                  <a16:creationId xmlns:a16="http://schemas.microsoft.com/office/drawing/2014/main" xmlns="" id="{89A868F7-CE4D-4E30-9569-2BB7356A9756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xmlns="" id="{38425F8B-CD09-4B65-894F-B9A4C3E7232A}"/>
                </a:ext>
              </a:extLst>
            </p:cNvPr>
            <p:cNvSpPr txBox="1"/>
            <p:nvPr/>
          </p:nvSpPr>
          <p:spPr>
            <a:xfrm>
              <a:off x="227316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1076" name="직선 연결선 1075">
              <a:extLst>
                <a:ext uri="{FF2B5EF4-FFF2-40B4-BE49-F238E27FC236}">
                  <a16:creationId xmlns:a16="http://schemas.microsoft.com/office/drawing/2014/main" xmlns="" id="{9746FAB5-5E7E-4D8A-9920-675032B90E38}"/>
                </a:ext>
              </a:extLst>
            </p:cNvPr>
            <p:cNvCxnSpPr>
              <a:cxnSpLocks/>
              <a:endCxn id="187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7" name="직사각형 1076">
              <a:extLst>
                <a:ext uri="{FF2B5EF4-FFF2-40B4-BE49-F238E27FC236}">
                  <a16:creationId xmlns:a16="http://schemas.microsoft.com/office/drawing/2014/main" xmlns="" id="{C09DE7B4-0992-492D-89CF-24092F8E37C7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081" name="그룹 1080">
              <a:extLst>
                <a:ext uri="{FF2B5EF4-FFF2-40B4-BE49-F238E27FC236}">
                  <a16:creationId xmlns:a16="http://schemas.microsoft.com/office/drawing/2014/main" xmlns="" id="{D264FD46-93C3-4EBE-9E37-FF026474142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079" name="타원 1078">
                <a:extLst>
                  <a:ext uri="{FF2B5EF4-FFF2-40B4-BE49-F238E27FC236}">
                    <a16:creationId xmlns:a16="http://schemas.microsoft.com/office/drawing/2014/main" xmlns="" id="{E7691BD6-9AE9-452B-8FEE-293B6B561902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5" name="타원 184">
                <a:extLst>
                  <a:ext uri="{FF2B5EF4-FFF2-40B4-BE49-F238E27FC236}">
                    <a16:creationId xmlns:a16="http://schemas.microsoft.com/office/drawing/2014/main" xmlns="" id="{5E7220FE-C6C5-400E-A47C-AF738631CF6B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6" name="타원 185">
                <a:extLst>
                  <a:ext uri="{FF2B5EF4-FFF2-40B4-BE49-F238E27FC236}">
                    <a16:creationId xmlns:a16="http://schemas.microsoft.com/office/drawing/2014/main" xmlns="" id="{FBF4A938-5886-4AC1-B6A8-6E52B06007A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xmlns="" id="{71FE918A-5D86-404E-B0D3-55E54F53490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0" name="그룹 189">
              <a:extLst>
                <a:ext uri="{FF2B5EF4-FFF2-40B4-BE49-F238E27FC236}">
                  <a16:creationId xmlns:a16="http://schemas.microsoft.com/office/drawing/2014/main" xmlns="" id="{5CD08F1F-7693-40F7-B507-66C38277AC67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xmlns="" id="{1F5AD680-EDCA-4FA0-90A1-B36B6A2583A0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xmlns="" id="{E1A7B526-F75D-4C01-8186-ED3D32D6CFF3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xmlns="" id="{6F2EE2B7-AA66-4FF7-9A5F-394C4FEC5F3B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xmlns="" id="{D9221810-5C2C-40F3-97DF-FF287F277231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xmlns="" id="{263EC899-09FE-4D2E-8B36-AF510B3AA540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97" name="그림 196">
                <a:extLst>
                  <a:ext uri="{FF2B5EF4-FFF2-40B4-BE49-F238E27FC236}">
                    <a16:creationId xmlns:a16="http://schemas.microsoft.com/office/drawing/2014/main" xmlns="" id="{725173D9-6474-48E4-BD20-52419599C0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98" name="object 28">
                <a:extLst>
                  <a:ext uri="{FF2B5EF4-FFF2-40B4-BE49-F238E27FC236}">
                    <a16:creationId xmlns:a16="http://schemas.microsoft.com/office/drawing/2014/main" xmlns="" id="{F74A6EC0-8D46-4057-8637-054A17E21848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99" name="그림 198">
                <a:extLst>
                  <a:ext uri="{FF2B5EF4-FFF2-40B4-BE49-F238E27FC236}">
                    <a16:creationId xmlns:a16="http://schemas.microsoft.com/office/drawing/2014/main" xmlns="" id="{B05B485A-846E-4172-B6BF-8F48A6BFD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132" name="슬라이드 번호 개체 틀 2">
            <a:extLst>
              <a:ext uri="{FF2B5EF4-FFF2-40B4-BE49-F238E27FC236}">
                <a16:creationId xmlns:a16="http://schemas.microsoft.com/office/drawing/2014/main" xmlns="" id="{59FD7CCE-8E94-4B8F-A6F3-538ACA3CA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209120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34</a:t>
            </a:fld>
            <a:endParaRPr lang="ko-KR" altLang="en-US" sz="1400" dirty="0"/>
          </a:p>
        </p:txBody>
      </p:sp>
      <p:sp>
        <p:nvSpPr>
          <p:cNvPr id="350" name="사각형: 둥근 모서리 349">
            <a:extLst>
              <a:ext uri="{FF2B5EF4-FFF2-40B4-BE49-F238E27FC236}">
                <a16:creationId xmlns:a16="http://schemas.microsoft.com/office/drawing/2014/main" xmlns="" id="{8192AB5B-04C4-4FAD-AA44-765C94E206CC}"/>
              </a:ext>
            </a:extLst>
          </p:cNvPr>
          <p:cNvSpPr/>
          <p:nvPr/>
        </p:nvSpPr>
        <p:spPr>
          <a:xfrm>
            <a:off x="8046251" y="3365950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몫 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45 / 7</a:t>
            </a:r>
          </a:p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나머지 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45 %% 7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8" name="Rectangle 304">
            <a:extLst>
              <a:ext uri="{FF2B5EF4-FFF2-40B4-BE49-F238E27FC236}">
                <a16:creationId xmlns:a16="http://schemas.microsoft.com/office/drawing/2014/main" xmlns="" id="{15382108-3E7D-4F76-AE8A-6E90485FD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3527" y="2897394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나눗셈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60" name="그룹 359">
            <a:extLst>
              <a:ext uri="{FF2B5EF4-FFF2-40B4-BE49-F238E27FC236}">
                <a16:creationId xmlns:a16="http://schemas.microsoft.com/office/drawing/2014/main" xmlns="" id="{093293CE-C398-4A27-A528-8340795D1DEF}"/>
              </a:ext>
            </a:extLst>
          </p:cNvPr>
          <p:cNvGrpSpPr/>
          <p:nvPr/>
        </p:nvGrpSpPr>
        <p:grpSpPr>
          <a:xfrm>
            <a:off x="8338294" y="1326618"/>
            <a:ext cx="1306089" cy="1421145"/>
            <a:chOff x="783622" y="1299465"/>
            <a:chExt cx="1206238" cy="1312498"/>
          </a:xfrm>
        </p:grpSpPr>
        <p:grpSp>
          <p:nvGrpSpPr>
            <p:cNvPr id="362" name="그룹 91">
              <a:extLst>
                <a:ext uri="{FF2B5EF4-FFF2-40B4-BE49-F238E27FC236}">
                  <a16:creationId xmlns:a16="http://schemas.microsoft.com/office/drawing/2014/main" xmlns="" id="{920161A3-F80F-42A2-8820-DD46A25DA6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64" name="타원 90">
                <a:extLst>
                  <a:ext uri="{FF2B5EF4-FFF2-40B4-BE49-F238E27FC236}">
                    <a16:creationId xmlns:a16="http://schemas.microsoft.com/office/drawing/2014/main" xmlns="" id="{2D243CAD-74E8-452A-89DA-6F0FAAB160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65" name="타원 139">
                <a:extLst>
                  <a:ext uri="{FF2B5EF4-FFF2-40B4-BE49-F238E27FC236}">
                    <a16:creationId xmlns:a16="http://schemas.microsoft.com/office/drawing/2014/main" xmlns="" id="{86E0144F-C073-40F2-BF6E-109E68249E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63" name="이등변 삼각형 362">
              <a:extLst>
                <a:ext uri="{FF2B5EF4-FFF2-40B4-BE49-F238E27FC236}">
                  <a16:creationId xmlns:a16="http://schemas.microsoft.com/office/drawing/2014/main" xmlns="" id="{B59FCBD0-1D70-400D-9E71-39F9FFB50F28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333" name="사각형: 둥근 모서리 332">
            <a:extLst>
              <a:ext uri="{FF2B5EF4-FFF2-40B4-BE49-F238E27FC236}">
                <a16:creationId xmlns:a16="http://schemas.microsoft.com/office/drawing/2014/main" xmlns="" id="{3AB73DBB-D48E-44A6-9418-31A31C04FEF5}"/>
              </a:ext>
            </a:extLst>
          </p:cNvPr>
          <p:cNvSpPr/>
          <p:nvPr/>
        </p:nvSpPr>
        <p:spPr>
          <a:xfrm>
            <a:off x="3787988" y="3365957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4 - 1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1" name="Rectangle 304">
            <a:extLst>
              <a:ext uri="{FF2B5EF4-FFF2-40B4-BE49-F238E27FC236}">
                <a16:creationId xmlns:a16="http://schemas.microsoft.com/office/drawing/2014/main" xmlns="" id="{76527E9D-B086-4A22-A26E-C9BA4123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5265" y="2897391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뺄셈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43" name="그룹 342">
            <a:extLst>
              <a:ext uri="{FF2B5EF4-FFF2-40B4-BE49-F238E27FC236}">
                <a16:creationId xmlns:a16="http://schemas.microsoft.com/office/drawing/2014/main" xmlns="" id="{2A636A10-4723-4BD0-A08E-2CC28A27F24E}"/>
              </a:ext>
            </a:extLst>
          </p:cNvPr>
          <p:cNvGrpSpPr/>
          <p:nvPr/>
        </p:nvGrpSpPr>
        <p:grpSpPr>
          <a:xfrm>
            <a:off x="4080032" y="1326618"/>
            <a:ext cx="1306089" cy="1421145"/>
            <a:chOff x="4756843" y="1299465"/>
            <a:chExt cx="1206238" cy="1312498"/>
          </a:xfrm>
        </p:grpSpPr>
        <p:grpSp>
          <p:nvGrpSpPr>
            <p:cNvPr id="345" name="그룹 91">
              <a:extLst>
                <a:ext uri="{FF2B5EF4-FFF2-40B4-BE49-F238E27FC236}">
                  <a16:creationId xmlns:a16="http://schemas.microsoft.com/office/drawing/2014/main" xmlns="" id="{C8EAB226-5F26-448B-9C19-F5288EBECB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56843" y="1299465"/>
              <a:ext cx="1206238" cy="1206747"/>
              <a:chOff x="1149896" y="2743200"/>
              <a:chExt cx="1947664" cy="1947664"/>
            </a:xfrm>
          </p:grpSpPr>
          <p:sp>
            <p:nvSpPr>
              <p:cNvPr id="347" name="타원 90">
                <a:extLst>
                  <a:ext uri="{FF2B5EF4-FFF2-40B4-BE49-F238E27FC236}">
                    <a16:creationId xmlns:a16="http://schemas.microsoft.com/office/drawing/2014/main" xmlns="" id="{6DBE087F-CCB7-4C01-8F20-BBA928CB2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48" name="타원 139">
                <a:extLst>
                  <a:ext uri="{FF2B5EF4-FFF2-40B4-BE49-F238E27FC236}">
                    <a16:creationId xmlns:a16="http://schemas.microsoft.com/office/drawing/2014/main" xmlns="" id="{F66C5CE5-7575-4557-AE09-7372CA4EE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46" name="이등변 삼각형 345">
              <a:extLst>
                <a:ext uri="{FF2B5EF4-FFF2-40B4-BE49-F238E27FC236}">
                  <a16:creationId xmlns:a16="http://schemas.microsoft.com/office/drawing/2014/main" xmlns="" id="{9CB7AD44-D5DB-4F2F-BDD1-B613A956A948}"/>
                </a:ext>
              </a:extLst>
            </p:cNvPr>
            <p:cNvSpPr/>
            <p:nvPr/>
          </p:nvSpPr>
          <p:spPr>
            <a:xfrm rot="10800000">
              <a:off x="5268948" y="2483446"/>
              <a:ext cx="149080" cy="128517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315" name="직선 연결선 314">
            <a:extLst>
              <a:ext uri="{FF2B5EF4-FFF2-40B4-BE49-F238E27FC236}">
                <a16:creationId xmlns:a16="http://schemas.microsoft.com/office/drawing/2014/main" xmlns="" id="{61FD0B03-7686-41E1-9DD6-EE149A25EE24}"/>
              </a:ext>
            </a:extLst>
          </p:cNvPr>
          <p:cNvCxnSpPr>
            <a:cxnSpLocks/>
            <a:endCxn id="316" idx="2"/>
          </p:cNvCxnSpPr>
          <p:nvPr/>
        </p:nvCxnSpPr>
        <p:spPr>
          <a:xfrm flipH="1">
            <a:off x="6882863" y="3527835"/>
            <a:ext cx="1" cy="330274"/>
          </a:xfrm>
          <a:prstGeom prst="line">
            <a:avLst/>
          </a:prstGeom>
          <a:ln w="12700">
            <a:solidFill>
              <a:srgbClr val="56A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6" name="사각형: 둥근 모서리 315">
            <a:extLst>
              <a:ext uri="{FF2B5EF4-FFF2-40B4-BE49-F238E27FC236}">
                <a16:creationId xmlns:a16="http://schemas.microsoft.com/office/drawing/2014/main" xmlns="" id="{AF6B59DD-2AE7-487A-913C-4B2A220A37FE}"/>
              </a:ext>
            </a:extLst>
          </p:cNvPr>
          <p:cNvSpPr/>
          <p:nvPr/>
        </p:nvSpPr>
        <p:spPr>
          <a:xfrm>
            <a:off x="5937774" y="3365950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 * 5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4" name="Rectangle 304">
            <a:extLst>
              <a:ext uri="{FF2B5EF4-FFF2-40B4-BE49-F238E27FC236}">
                <a16:creationId xmlns:a16="http://schemas.microsoft.com/office/drawing/2014/main" xmlns="" id="{46CBA5EF-0E95-4C57-A59D-60E4F7B56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95049" y="2897394"/>
            <a:ext cx="1775624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곱</a:t>
            </a:r>
            <a:r>
              <a:rPr lang="ko-KR" altLang="en-US" sz="1600" spc="-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셈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26" name="그룹 325">
            <a:extLst>
              <a:ext uri="{FF2B5EF4-FFF2-40B4-BE49-F238E27FC236}">
                <a16:creationId xmlns:a16="http://schemas.microsoft.com/office/drawing/2014/main" xmlns="" id="{7A317A03-5630-4DE0-B0C7-27C277178E21}"/>
              </a:ext>
            </a:extLst>
          </p:cNvPr>
          <p:cNvGrpSpPr/>
          <p:nvPr/>
        </p:nvGrpSpPr>
        <p:grpSpPr>
          <a:xfrm>
            <a:off x="6229817" y="1326618"/>
            <a:ext cx="1306089" cy="1421145"/>
            <a:chOff x="783622" y="1299465"/>
            <a:chExt cx="1206238" cy="1312498"/>
          </a:xfrm>
        </p:grpSpPr>
        <p:grpSp>
          <p:nvGrpSpPr>
            <p:cNvPr id="328" name="그룹 91">
              <a:extLst>
                <a:ext uri="{FF2B5EF4-FFF2-40B4-BE49-F238E27FC236}">
                  <a16:creationId xmlns:a16="http://schemas.microsoft.com/office/drawing/2014/main" xmlns="" id="{CCD25141-131F-4CC6-B705-2A01378701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30" name="타원 90">
                <a:extLst>
                  <a:ext uri="{FF2B5EF4-FFF2-40B4-BE49-F238E27FC236}">
                    <a16:creationId xmlns:a16="http://schemas.microsoft.com/office/drawing/2014/main" xmlns="" id="{6039F2E1-1670-4840-BEB9-A62F8B3F4C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56A2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31" name="타원 139">
                <a:extLst>
                  <a:ext uri="{FF2B5EF4-FFF2-40B4-BE49-F238E27FC236}">
                    <a16:creationId xmlns:a16="http://schemas.microsoft.com/office/drawing/2014/main" xmlns="" id="{9A841355-A9F2-4807-AD36-DFCD7FA4A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29" name="이등변 삼각형 328">
              <a:extLst>
                <a:ext uri="{FF2B5EF4-FFF2-40B4-BE49-F238E27FC236}">
                  <a16:creationId xmlns:a16="http://schemas.microsoft.com/office/drawing/2014/main" xmlns="" id="{FE1CF662-304F-4ABF-8FE2-E6186FEC9332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rgbClr val="56A2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99" name="사각형: 둥근 모서리 298">
            <a:extLst>
              <a:ext uri="{FF2B5EF4-FFF2-40B4-BE49-F238E27FC236}">
                <a16:creationId xmlns:a16="http://schemas.microsoft.com/office/drawing/2014/main" xmlns="" id="{865ECD44-8366-48D2-B563-6422F957B39E}"/>
              </a:ext>
            </a:extLst>
          </p:cNvPr>
          <p:cNvSpPr/>
          <p:nvPr/>
        </p:nvSpPr>
        <p:spPr>
          <a:xfrm>
            <a:off x="1679509" y="3365944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 + 4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7" name="Rectangle 304">
            <a:extLst>
              <a:ext uri="{FF2B5EF4-FFF2-40B4-BE49-F238E27FC236}">
                <a16:creationId xmlns:a16="http://schemas.microsoft.com/office/drawing/2014/main" xmlns="" id="{A1EFFEF2-718E-4E42-A206-1F5527B11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6786" y="2897391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덧셈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09" name="그룹 308">
            <a:extLst>
              <a:ext uri="{FF2B5EF4-FFF2-40B4-BE49-F238E27FC236}">
                <a16:creationId xmlns:a16="http://schemas.microsoft.com/office/drawing/2014/main" xmlns="" id="{E45156FF-0AAB-4D99-A782-54331BDB0449}"/>
              </a:ext>
            </a:extLst>
          </p:cNvPr>
          <p:cNvGrpSpPr/>
          <p:nvPr/>
        </p:nvGrpSpPr>
        <p:grpSpPr>
          <a:xfrm>
            <a:off x="1971553" y="1326618"/>
            <a:ext cx="1306089" cy="1421145"/>
            <a:chOff x="6701783" y="1299465"/>
            <a:chExt cx="1206238" cy="1312498"/>
          </a:xfrm>
        </p:grpSpPr>
        <p:grpSp>
          <p:nvGrpSpPr>
            <p:cNvPr id="311" name="그룹 310">
              <a:extLst>
                <a:ext uri="{FF2B5EF4-FFF2-40B4-BE49-F238E27FC236}">
                  <a16:creationId xmlns:a16="http://schemas.microsoft.com/office/drawing/2014/main" xmlns="" id="{5A9250DA-686C-4A1B-ADBC-8213F74376F4}"/>
                </a:ext>
              </a:extLst>
            </p:cNvPr>
            <p:cNvGrpSpPr/>
            <p:nvPr/>
          </p:nvGrpSpPr>
          <p:grpSpPr>
            <a:xfrm>
              <a:off x="6701783" y="1299465"/>
              <a:ext cx="1206238" cy="1206747"/>
              <a:chOff x="6026898" y="3532410"/>
              <a:chExt cx="1532351" cy="1532999"/>
            </a:xfrm>
          </p:grpSpPr>
          <p:sp>
            <p:nvSpPr>
              <p:cNvPr id="313" name="타원 142">
                <a:extLst>
                  <a:ext uri="{FF2B5EF4-FFF2-40B4-BE49-F238E27FC236}">
                    <a16:creationId xmlns:a16="http://schemas.microsoft.com/office/drawing/2014/main" xmlns="" id="{CC4AF263-EEB9-4D7B-B861-76EB4BF8D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6898" y="3532410"/>
                <a:ext cx="1532351" cy="153299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14" name="타원 143">
                <a:extLst>
                  <a:ext uri="{FF2B5EF4-FFF2-40B4-BE49-F238E27FC236}">
                    <a16:creationId xmlns:a16="http://schemas.microsoft.com/office/drawing/2014/main" xmlns="" id="{7077A8E3-13FC-46F8-A58D-024D288F01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6695" y="3782313"/>
                <a:ext cx="1032756" cy="10331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12" name="이등변 삼각형 311">
              <a:extLst>
                <a:ext uri="{FF2B5EF4-FFF2-40B4-BE49-F238E27FC236}">
                  <a16:creationId xmlns:a16="http://schemas.microsoft.com/office/drawing/2014/main" xmlns="" id="{5D7C5C2D-526C-4FF0-B49F-AE012962B717}"/>
                </a:ext>
              </a:extLst>
            </p:cNvPr>
            <p:cNvSpPr/>
            <p:nvPr/>
          </p:nvSpPr>
          <p:spPr>
            <a:xfrm rot="10800000">
              <a:off x="7216928" y="2483446"/>
              <a:ext cx="149080" cy="128517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0BCA4A4-7BCB-43D7-A2AA-A97F65B3D4F5}"/>
              </a:ext>
            </a:extLst>
          </p:cNvPr>
          <p:cNvSpPr txBox="1"/>
          <p:nvPr/>
        </p:nvSpPr>
        <p:spPr>
          <a:xfrm>
            <a:off x="2323598" y="1558481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480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E5595433-67AB-422A-A6AE-5475C9F2A155}"/>
              </a:ext>
            </a:extLst>
          </p:cNvPr>
          <p:cNvSpPr txBox="1"/>
          <p:nvPr/>
        </p:nvSpPr>
        <p:spPr>
          <a:xfrm>
            <a:off x="4441672" y="1558481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480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xmlns="" id="{229B1CC7-8E46-43AC-ABEA-82B6082BEBFF}"/>
              </a:ext>
            </a:extLst>
          </p:cNvPr>
          <p:cNvSpPr txBox="1"/>
          <p:nvPr/>
        </p:nvSpPr>
        <p:spPr>
          <a:xfrm>
            <a:off x="6603729" y="1558481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480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995AB902-A812-4419-AA5B-06A4DED944E9}"/>
              </a:ext>
            </a:extLst>
          </p:cNvPr>
          <p:cNvSpPr txBox="1"/>
          <p:nvPr/>
        </p:nvSpPr>
        <p:spPr>
          <a:xfrm>
            <a:off x="8699580" y="1558481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sz="480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6" name="사각형: 둥근 모서리 332">
            <a:extLst>
              <a:ext uri="{FF2B5EF4-FFF2-40B4-BE49-F238E27FC236}">
                <a16:creationId xmlns:a16="http://schemas.microsoft.com/office/drawing/2014/main" xmlns="" id="{3AB73DBB-D48E-44A6-9418-31A31C04FEF5}"/>
              </a:ext>
            </a:extLst>
          </p:cNvPr>
          <p:cNvSpPr/>
          <p:nvPr/>
        </p:nvSpPr>
        <p:spPr>
          <a:xfrm>
            <a:off x="5959339" y="6194398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sqrt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3" name="Rectangle 304">
            <a:extLst>
              <a:ext uri="{FF2B5EF4-FFF2-40B4-BE49-F238E27FC236}">
                <a16:creationId xmlns:a16="http://schemas.microsoft.com/office/drawing/2014/main" xmlns="" id="{76527E9D-B086-4A22-A26E-C9BA4123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6616" y="5725832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루트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xmlns="" id="{2A636A10-4723-4BD0-A08E-2CC28A27F24E}"/>
              </a:ext>
            </a:extLst>
          </p:cNvPr>
          <p:cNvGrpSpPr/>
          <p:nvPr/>
        </p:nvGrpSpPr>
        <p:grpSpPr>
          <a:xfrm>
            <a:off x="6251383" y="4155059"/>
            <a:ext cx="1306089" cy="1421145"/>
            <a:chOff x="4756843" y="1299465"/>
            <a:chExt cx="1206238" cy="1312498"/>
          </a:xfrm>
        </p:grpSpPr>
        <p:grpSp>
          <p:nvGrpSpPr>
            <p:cNvPr id="85" name="그룹 91">
              <a:extLst>
                <a:ext uri="{FF2B5EF4-FFF2-40B4-BE49-F238E27FC236}">
                  <a16:creationId xmlns:a16="http://schemas.microsoft.com/office/drawing/2014/main" xmlns="" id="{C8EAB226-5F26-448B-9C19-F5288EBECB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56843" y="1299465"/>
              <a:ext cx="1206238" cy="1206747"/>
              <a:chOff x="1149896" y="2743200"/>
              <a:chExt cx="1947664" cy="1947664"/>
            </a:xfrm>
          </p:grpSpPr>
          <p:sp>
            <p:nvSpPr>
              <p:cNvPr id="87" name="타원 90">
                <a:extLst>
                  <a:ext uri="{FF2B5EF4-FFF2-40B4-BE49-F238E27FC236}">
                    <a16:creationId xmlns:a16="http://schemas.microsoft.com/office/drawing/2014/main" xmlns="" id="{6DBE087F-CCB7-4C01-8F20-BBA928CB2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88" name="타원 139">
                <a:extLst>
                  <a:ext uri="{FF2B5EF4-FFF2-40B4-BE49-F238E27FC236}">
                    <a16:creationId xmlns:a16="http://schemas.microsoft.com/office/drawing/2014/main" xmlns="" id="{F66C5CE5-7575-4557-AE09-7372CA4EE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86" name="이등변 삼각형 85">
              <a:extLst>
                <a:ext uri="{FF2B5EF4-FFF2-40B4-BE49-F238E27FC236}">
                  <a16:creationId xmlns:a16="http://schemas.microsoft.com/office/drawing/2014/main" xmlns="" id="{9CB7AD44-D5DB-4F2F-BDD1-B613A956A948}"/>
                </a:ext>
              </a:extLst>
            </p:cNvPr>
            <p:cNvSpPr/>
            <p:nvPr/>
          </p:nvSpPr>
          <p:spPr>
            <a:xfrm rot="10800000">
              <a:off x="5268948" y="2483446"/>
              <a:ext cx="149080" cy="128517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97" name="사각형: 둥근 모서리 298">
            <a:extLst>
              <a:ext uri="{FF2B5EF4-FFF2-40B4-BE49-F238E27FC236}">
                <a16:creationId xmlns:a16="http://schemas.microsoft.com/office/drawing/2014/main" xmlns="" id="{865ECD44-8366-48D2-B563-6422F957B39E}"/>
              </a:ext>
            </a:extLst>
          </p:cNvPr>
          <p:cNvSpPr/>
          <p:nvPr/>
        </p:nvSpPr>
        <p:spPr>
          <a:xfrm>
            <a:off x="3850860" y="6194385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2^2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1" name="Rectangle 304">
            <a:extLst>
              <a:ext uri="{FF2B5EF4-FFF2-40B4-BE49-F238E27FC236}">
                <a16:creationId xmlns:a16="http://schemas.microsoft.com/office/drawing/2014/main" xmlns="" id="{A1EFFEF2-718E-4E42-A206-1F5527B11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8137" y="5725832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제곱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xmlns="" id="{E45156FF-0AAB-4D99-A782-54331BDB0449}"/>
              </a:ext>
            </a:extLst>
          </p:cNvPr>
          <p:cNvGrpSpPr/>
          <p:nvPr/>
        </p:nvGrpSpPr>
        <p:grpSpPr>
          <a:xfrm>
            <a:off x="4142904" y="4155059"/>
            <a:ext cx="1306089" cy="1421145"/>
            <a:chOff x="6701783" y="1299465"/>
            <a:chExt cx="1206238" cy="1312498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xmlns="" id="{5A9250DA-686C-4A1B-ADBC-8213F74376F4}"/>
                </a:ext>
              </a:extLst>
            </p:cNvPr>
            <p:cNvGrpSpPr/>
            <p:nvPr/>
          </p:nvGrpSpPr>
          <p:grpSpPr>
            <a:xfrm>
              <a:off x="6701783" y="1299465"/>
              <a:ext cx="1206238" cy="1206747"/>
              <a:chOff x="6026898" y="3532410"/>
              <a:chExt cx="1532351" cy="1532999"/>
            </a:xfrm>
          </p:grpSpPr>
          <p:sp>
            <p:nvSpPr>
              <p:cNvPr id="105" name="타원 142">
                <a:extLst>
                  <a:ext uri="{FF2B5EF4-FFF2-40B4-BE49-F238E27FC236}">
                    <a16:creationId xmlns:a16="http://schemas.microsoft.com/office/drawing/2014/main" xmlns="" id="{CC4AF263-EEB9-4D7B-B861-76EB4BF8D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6898" y="3532410"/>
                <a:ext cx="1532351" cy="153299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06" name="타원 143">
                <a:extLst>
                  <a:ext uri="{FF2B5EF4-FFF2-40B4-BE49-F238E27FC236}">
                    <a16:creationId xmlns:a16="http://schemas.microsoft.com/office/drawing/2014/main" xmlns="" id="{7077A8E3-13FC-46F8-A58D-024D288F01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6695" y="3782313"/>
                <a:ext cx="1032756" cy="10331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4" name="이등변 삼각형 103">
              <a:extLst>
                <a:ext uri="{FF2B5EF4-FFF2-40B4-BE49-F238E27FC236}">
                  <a16:creationId xmlns:a16="http://schemas.microsoft.com/office/drawing/2014/main" xmlns="" id="{5D7C5C2D-526C-4FF0-B49F-AE012962B717}"/>
                </a:ext>
              </a:extLst>
            </p:cNvPr>
            <p:cNvSpPr/>
            <p:nvPr/>
          </p:nvSpPr>
          <p:spPr>
            <a:xfrm rot="10800000">
              <a:off x="7216928" y="2483446"/>
              <a:ext cx="149080" cy="128517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xmlns="" id="{90BCA4A4-7BCB-43D7-A2AA-A97F65B3D4F5}"/>
              </a:ext>
            </a:extLst>
          </p:cNvPr>
          <p:cNvSpPr txBox="1"/>
          <p:nvPr/>
        </p:nvSpPr>
        <p:spPr>
          <a:xfrm>
            <a:off x="4494949" y="4386922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sz="48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xmlns="" id="{E5595433-67AB-422A-A6AE-5475C9F2A155}"/>
              </a:ext>
            </a:extLst>
          </p:cNvPr>
          <p:cNvSpPr txBox="1"/>
          <p:nvPr/>
        </p:nvSpPr>
        <p:spPr>
          <a:xfrm>
            <a:off x="6613023" y="4386922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sz="48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269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2" name="그룹 1081">
            <a:extLst>
              <a:ext uri="{FF2B5EF4-FFF2-40B4-BE49-F238E27FC236}">
                <a16:creationId xmlns:a16="http://schemas.microsoft.com/office/drawing/2014/main" xmlns="" id="{B5709E56-9092-4B3D-B093-659B45EEFDF3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7EF40BB5-F47B-4C4A-8DBD-7AAC43FA118B}"/>
                </a:ext>
              </a:extLst>
            </p:cNvPr>
            <p:cNvSpPr txBox="1"/>
            <p:nvPr/>
          </p:nvSpPr>
          <p:spPr>
            <a:xfrm>
              <a:off x="886856" y="387930"/>
              <a:ext cx="7119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계산</a:t>
              </a:r>
              <a:r>
                <a:rPr lang="ko-KR" altLang="en-US" sz="2400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식</a:t>
              </a:r>
            </a:p>
          </p:txBody>
        </p:sp>
        <p:sp>
          <p:nvSpPr>
            <p:cNvPr id="1066" name="직사각형 1065">
              <a:extLst>
                <a:ext uri="{FF2B5EF4-FFF2-40B4-BE49-F238E27FC236}">
                  <a16:creationId xmlns:a16="http://schemas.microsoft.com/office/drawing/2014/main" xmlns="" id="{89A868F7-CE4D-4E30-9569-2BB7356A9756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xmlns="" id="{38425F8B-CD09-4B65-894F-B9A4C3E7232A}"/>
                </a:ext>
              </a:extLst>
            </p:cNvPr>
            <p:cNvSpPr txBox="1"/>
            <p:nvPr/>
          </p:nvSpPr>
          <p:spPr>
            <a:xfrm>
              <a:off x="227316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1076" name="직선 연결선 1075">
              <a:extLst>
                <a:ext uri="{FF2B5EF4-FFF2-40B4-BE49-F238E27FC236}">
                  <a16:creationId xmlns:a16="http://schemas.microsoft.com/office/drawing/2014/main" xmlns="" id="{9746FAB5-5E7E-4D8A-9920-675032B90E38}"/>
                </a:ext>
              </a:extLst>
            </p:cNvPr>
            <p:cNvCxnSpPr>
              <a:cxnSpLocks/>
              <a:endCxn id="187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7" name="직사각형 1076">
              <a:extLst>
                <a:ext uri="{FF2B5EF4-FFF2-40B4-BE49-F238E27FC236}">
                  <a16:creationId xmlns:a16="http://schemas.microsoft.com/office/drawing/2014/main" xmlns="" id="{C09DE7B4-0992-492D-89CF-24092F8E37C7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081" name="그룹 1080">
              <a:extLst>
                <a:ext uri="{FF2B5EF4-FFF2-40B4-BE49-F238E27FC236}">
                  <a16:creationId xmlns:a16="http://schemas.microsoft.com/office/drawing/2014/main" xmlns="" id="{D264FD46-93C3-4EBE-9E37-FF026474142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079" name="타원 1078">
                <a:extLst>
                  <a:ext uri="{FF2B5EF4-FFF2-40B4-BE49-F238E27FC236}">
                    <a16:creationId xmlns:a16="http://schemas.microsoft.com/office/drawing/2014/main" xmlns="" id="{E7691BD6-9AE9-452B-8FEE-293B6B561902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5" name="타원 184">
                <a:extLst>
                  <a:ext uri="{FF2B5EF4-FFF2-40B4-BE49-F238E27FC236}">
                    <a16:creationId xmlns:a16="http://schemas.microsoft.com/office/drawing/2014/main" xmlns="" id="{5E7220FE-C6C5-400E-A47C-AF738631CF6B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6" name="타원 185">
                <a:extLst>
                  <a:ext uri="{FF2B5EF4-FFF2-40B4-BE49-F238E27FC236}">
                    <a16:creationId xmlns:a16="http://schemas.microsoft.com/office/drawing/2014/main" xmlns="" id="{FBF4A938-5886-4AC1-B6A8-6E52B06007A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xmlns="" id="{71FE918A-5D86-404E-B0D3-55E54F53490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0" name="그룹 189">
              <a:extLst>
                <a:ext uri="{FF2B5EF4-FFF2-40B4-BE49-F238E27FC236}">
                  <a16:creationId xmlns:a16="http://schemas.microsoft.com/office/drawing/2014/main" xmlns="" id="{5CD08F1F-7693-40F7-B507-66C38277AC67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xmlns="" id="{1F5AD680-EDCA-4FA0-90A1-B36B6A2583A0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xmlns="" id="{E1A7B526-F75D-4C01-8186-ED3D32D6CFF3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xmlns="" id="{6F2EE2B7-AA66-4FF7-9A5F-394C4FEC5F3B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xmlns="" id="{D9221810-5C2C-40F3-97DF-FF287F277231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xmlns="" id="{263EC899-09FE-4D2E-8B36-AF510B3AA540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97" name="그림 196">
                <a:extLst>
                  <a:ext uri="{FF2B5EF4-FFF2-40B4-BE49-F238E27FC236}">
                    <a16:creationId xmlns:a16="http://schemas.microsoft.com/office/drawing/2014/main" xmlns="" id="{725173D9-6474-48E4-BD20-52419599C0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98" name="object 28">
                <a:extLst>
                  <a:ext uri="{FF2B5EF4-FFF2-40B4-BE49-F238E27FC236}">
                    <a16:creationId xmlns:a16="http://schemas.microsoft.com/office/drawing/2014/main" xmlns="" id="{F74A6EC0-8D46-4057-8637-054A17E21848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99" name="그림 198">
                <a:extLst>
                  <a:ext uri="{FF2B5EF4-FFF2-40B4-BE49-F238E27FC236}">
                    <a16:creationId xmlns:a16="http://schemas.microsoft.com/office/drawing/2014/main" xmlns="" id="{B05B485A-846E-4172-B6BF-8F48A6BFD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132" name="슬라이드 번호 개체 틀 2">
            <a:extLst>
              <a:ext uri="{FF2B5EF4-FFF2-40B4-BE49-F238E27FC236}">
                <a16:creationId xmlns:a16="http://schemas.microsoft.com/office/drawing/2014/main" xmlns="" id="{59FD7CCE-8E94-4B8F-A6F3-538ACA3CA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209120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35</a:t>
            </a:fld>
            <a:endParaRPr lang="ko-KR" altLang="en-US" sz="1400" dirty="0"/>
          </a:p>
        </p:txBody>
      </p:sp>
      <p:sp>
        <p:nvSpPr>
          <p:cNvPr id="350" name="사각형: 둥근 모서리 349">
            <a:extLst>
              <a:ext uri="{FF2B5EF4-FFF2-40B4-BE49-F238E27FC236}">
                <a16:creationId xmlns:a16="http://schemas.microsoft.com/office/drawing/2014/main" xmlns="" id="{8192AB5B-04C4-4FAD-AA44-765C94E206CC}"/>
              </a:ext>
            </a:extLst>
          </p:cNvPr>
          <p:cNvSpPr/>
          <p:nvPr/>
        </p:nvSpPr>
        <p:spPr>
          <a:xfrm>
            <a:off x="8046251" y="3365950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min()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8" name="Rectangle 304">
            <a:extLst>
              <a:ext uri="{FF2B5EF4-FFF2-40B4-BE49-F238E27FC236}">
                <a16:creationId xmlns:a16="http://schemas.microsoft.com/office/drawing/2014/main" xmlns="" id="{15382108-3E7D-4F76-AE8A-6E90485FD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3527" y="2897394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>
              <a:defRPr/>
            </a:pPr>
            <a:r>
              <a:rPr lang="ko-KR" altLang="en-US" sz="1600" spc="-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최소값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60" name="그룹 359">
            <a:extLst>
              <a:ext uri="{FF2B5EF4-FFF2-40B4-BE49-F238E27FC236}">
                <a16:creationId xmlns:a16="http://schemas.microsoft.com/office/drawing/2014/main" xmlns="" id="{093293CE-C398-4A27-A528-8340795D1DEF}"/>
              </a:ext>
            </a:extLst>
          </p:cNvPr>
          <p:cNvGrpSpPr/>
          <p:nvPr/>
        </p:nvGrpSpPr>
        <p:grpSpPr>
          <a:xfrm>
            <a:off x="8338294" y="1326618"/>
            <a:ext cx="1306089" cy="1421145"/>
            <a:chOff x="783622" y="1299465"/>
            <a:chExt cx="1206238" cy="1312498"/>
          </a:xfrm>
        </p:grpSpPr>
        <p:grpSp>
          <p:nvGrpSpPr>
            <p:cNvPr id="362" name="그룹 91">
              <a:extLst>
                <a:ext uri="{FF2B5EF4-FFF2-40B4-BE49-F238E27FC236}">
                  <a16:creationId xmlns:a16="http://schemas.microsoft.com/office/drawing/2014/main" xmlns="" id="{920161A3-F80F-42A2-8820-DD46A25DA6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64" name="타원 90">
                <a:extLst>
                  <a:ext uri="{FF2B5EF4-FFF2-40B4-BE49-F238E27FC236}">
                    <a16:creationId xmlns:a16="http://schemas.microsoft.com/office/drawing/2014/main" xmlns="" id="{2D243CAD-74E8-452A-89DA-6F0FAAB160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65" name="타원 139">
                <a:extLst>
                  <a:ext uri="{FF2B5EF4-FFF2-40B4-BE49-F238E27FC236}">
                    <a16:creationId xmlns:a16="http://schemas.microsoft.com/office/drawing/2014/main" xmlns="" id="{86E0144F-C073-40F2-BF6E-109E68249E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63" name="이등변 삼각형 362">
              <a:extLst>
                <a:ext uri="{FF2B5EF4-FFF2-40B4-BE49-F238E27FC236}">
                  <a16:creationId xmlns:a16="http://schemas.microsoft.com/office/drawing/2014/main" xmlns="" id="{B59FCBD0-1D70-400D-9E71-39F9FFB50F28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333" name="사각형: 둥근 모서리 332">
            <a:extLst>
              <a:ext uri="{FF2B5EF4-FFF2-40B4-BE49-F238E27FC236}">
                <a16:creationId xmlns:a16="http://schemas.microsoft.com/office/drawing/2014/main" xmlns="" id="{3AB73DBB-D48E-44A6-9418-31A31C04FEF5}"/>
              </a:ext>
            </a:extLst>
          </p:cNvPr>
          <p:cNvSpPr/>
          <p:nvPr/>
        </p:nvSpPr>
        <p:spPr>
          <a:xfrm>
            <a:off x="3787988" y="3365957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mean()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1" name="Rectangle 304">
            <a:extLst>
              <a:ext uri="{FF2B5EF4-FFF2-40B4-BE49-F238E27FC236}">
                <a16:creationId xmlns:a16="http://schemas.microsoft.com/office/drawing/2014/main" xmlns="" id="{76527E9D-B086-4A22-A26E-C9BA4123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5265" y="2897391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>
              <a:defRPr/>
            </a:pPr>
            <a:r>
              <a:rPr lang="ko-KR" altLang="en-US" sz="1600" spc="-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평균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43" name="그룹 342">
            <a:extLst>
              <a:ext uri="{FF2B5EF4-FFF2-40B4-BE49-F238E27FC236}">
                <a16:creationId xmlns:a16="http://schemas.microsoft.com/office/drawing/2014/main" xmlns="" id="{2A636A10-4723-4BD0-A08E-2CC28A27F24E}"/>
              </a:ext>
            </a:extLst>
          </p:cNvPr>
          <p:cNvGrpSpPr/>
          <p:nvPr/>
        </p:nvGrpSpPr>
        <p:grpSpPr>
          <a:xfrm>
            <a:off x="4080032" y="1326618"/>
            <a:ext cx="1306089" cy="1421145"/>
            <a:chOff x="4756843" y="1299465"/>
            <a:chExt cx="1206238" cy="1312498"/>
          </a:xfrm>
        </p:grpSpPr>
        <p:grpSp>
          <p:nvGrpSpPr>
            <p:cNvPr id="345" name="그룹 91">
              <a:extLst>
                <a:ext uri="{FF2B5EF4-FFF2-40B4-BE49-F238E27FC236}">
                  <a16:creationId xmlns:a16="http://schemas.microsoft.com/office/drawing/2014/main" xmlns="" id="{C8EAB226-5F26-448B-9C19-F5288EBECB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56843" y="1299465"/>
              <a:ext cx="1206238" cy="1206747"/>
              <a:chOff x="1149896" y="2743200"/>
              <a:chExt cx="1947664" cy="1947664"/>
            </a:xfrm>
          </p:grpSpPr>
          <p:sp>
            <p:nvSpPr>
              <p:cNvPr id="347" name="타원 90">
                <a:extLst>
                  <a:ext uri="{FF2B5EF4-FFF2-40B4-BE49-F238E27FC236}">
                    <a16:creationId xmlns:a16="http://schemas.microsoft.com/office/drawing/2014/main" xmlns="" id="{6DBE087F-CCB7-4C01-8F20-BBA928CB2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48" name="타원 139">
                <a:extLst>
                  <a:ext uri="{FF2B5EF4-FFF2-40B4-BE49-F238E27FC236}">
                    <a16:creationId xmlns:a16="http://schemas.microsoft.com/office/drawing/2014/main" xmlns="" id="{F66C5CE5-7575-4557-AE09-7372CA4EE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46" name="이등변 삼각형 345">
              <a:extLst>
                <a:ext uri="{FF2B5EF4-FFF2-40B4-BE49-F238E27FC236}">
                  <a16:creationId xmlns:a16="http://schemas.microsoft.com/office/drawing/2014/main" xmlns="" id="{9CB7AD44-D5DB-4F2F-BDD1-B613A956A948}"/>
                </a:ext>
              </a:extLst>
            </p:cNvPr>
            <p:cNvSpPr/>
            <p:nvPr/>
          </p:nvSpPr>
          <p:spPr>
            <a:xfrm rot="10800000">
              <a:off x="5268948" y="2483446"/>
              <a:ext cx="149080" cy="128517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315" name="직선 연결선 314">
            <a:extLst>
              <a:ext uri="{FF2B5EF4-FFF2-40B4-BE49-F238E27FC236}">
                <a16:creationId xmlns:a16="http://schemas.microsoft.com/office/drawing/2014/main" xmlns="" id="{61FD0B03-7686-41E1-9DD6-EE149A25EE24}"/>
              </a:ext>
            </a:extLst>
          </p:cNvPr>
          <p:cNvCxnSpPr>
            <a:cxnSpLocks/>
            <a:endCxn id="316" idx="2"/>
          </p:cNvCxnSpPr>
          <p:nvPr/>
        </p:nvCxnSpPr>
        <p:spPr>
          <a:xfrm flipH="1">
            <a:off x="6882863" y="3527835"/>
            <a:ext cx="1" cy="330274"/>
          </a:xfrm>
          <a:prstGeom prst="line">
            <a:avLst/>
          </a:prstGeom>
          <a:ln w="12700">
            <a:solidFill>
              <a:srgbClr val="56A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6" name="사각형: 둥근 모서리 315">
            <a:extLst>
              <a:ext uri="{FF2B5EF4-FFF2-40B4-BE49-F238E27FC236}">
                <a16:creationId xmlns:a16="http://schemas.microsoft.com/office/drawing/2014/main" xmlns="" id="{AF6B59DD-2AE7-487A-913C-4B2A220A37FE}"/>
              </a:ext>
            </a:extLst>
          </p:cNvPr>
          <p:cNvSpPr/>
          <p:nvPr/>
        </p:nvSpPr>
        <p:spPr>
          <a:xfrm>
            <a:off x="5937774" y="3365950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max()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4" name="Rectangle 304">
            <a:extLst>
              <a:ext uri="{FF2B5EF4-FFF2-40B4-BE49-F238E27FC236}">
                <a16:creationId xmlns:a16="http://schemas.microsoft.com/office/drawing/2014/main" xmlns="" id="{46CBA5EF-0E95-4C57-A59D-60E4F7B56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95049" y="2897394"/>
            <a:ext cx="1775624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>
              <a:defRPr/>
            </a:pPr>
            <a:r>
              <a:rPr lang="ko-KR" altLang="en-US" sz="1600" spc="-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최대값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26" name="그룹 325">
            <a:extLst>
              <a:ext uri="{FF2B5EF4-FFF2-40B4-BE49-F238E27FC236}">
                <a16:creationId xmlns:a16="http://schemas.microsoft.com/office/drawing/2014/main" xmlns="" id="{7A317A03-5630-4DE0-B0C7-27C277178E21}"/>
              </a:ext>
            </a:extLst>
          </p:cNvPr>
          <p:cNvGrpSpPr/>
          <p:nvPr/>
        </p:nvGrpSpPr>
        <p:grpSpPr>
          <a:xfrm>
            <a:off x="6229817" y="1326618"/>
            <a:ext cx="1306089" cy="1421145"/>
            <a:chOff x="783622" y="1299465"/>
            <a:chExt cx="1206238" cy="1312498"/>
          </a:xfrm>
        </p:grpSpPr>
        <p:grpSp>
          <p:nvGrpSpPr>
            <p:cNvPr id="328" name="그룹 91">
              <a:extLst>
                <a:ext uri="{FF2B5EF4-FFF2-40B4-BE49-F238E27FC236}">
                  <a16:creationId xmlns:a16="http://schemas.microsoft.com/office/drawing/2014/main" xmlns="" id="{CCD25141-131F-4CC6-B705-2A01378701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30" name="타원 90">
                <a:extLst>
                  <a:ext uri="{FF2B5EF4-FFF2-40B4-BE49-F238E27FC236}">
                    <a16:creationId xmlns:a16="http://schemas.microsoft.com/office/drawing/2014/main" xmlns="" id="{6039F2E1-1670-4840-BEB9-A62F8B3F4C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56A2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31" name="타원 139">
                <a:extLst>
                  <a:ext uri="{FF2B5EF4-FFF2-40B4-BE49-F238E27FC236}">
                    <a16:creationId xmlns:a16="http://schemas.microsoft.com/office/drawing/2014/main" xmlns="" id="{9A841355-A9F2-4807-AD36-DFCD7FA4A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29" name="이등변 삼각형 328">
              <a:extLst>
                <a:ext uri="{FF2B5EF4-FFF2-40B4-BE49-F238E27FC236}">
                  <a16:creationId xmlns:a16="http://schemas.microsoft.com/office/drawing/2014/main" xmlns="" id="{FE1CF662-304F-4ABF-8FE2-E6186FEC9332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rgbClr val="56A2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99" name="사각형: 둥근 모서리 298">
            <a:extLst>
              <a:ext uri="{FF2B5EF4-FFF2-40B4-BE49-F238E27FC236}">
                <a16:creationId xmlns:a16="http://schemas.microsoft.com/office/drawing/2014/main" xmlns="" id="{865ECD44-8366-48D2-B563-6422F957B39E}"/>
              </a:ext>
            </a:extLst>
          </p:cNvPr>
          <p:cNvSpPr/>
          <p:nvPr/>
        </p:nvSpPr>
        <p:spPr>
          <a:xfrm>
            <a:off x="1679509" y="3365944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625519"/>
            <a:r>
              <a:rPr lang="en-US" altLang="ko-KR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sum()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7" name="Rectangle 304">
            <a:extLst>
              <a:ext uri="{FF2B5EF4-FFF2-40B4-BE49-F238E27FC236}">
                <a16:creationId xmlns:a16="http://schemas.microsoft.com/office/drawing/2014/main" xmlns="" id="{A1EFFEF2-718E-4E42-A206-1F5527B11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6786" y="2897391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>
              <a:defRPr/>
            </a:pPr>
            <a:r>
              <a:rPr lang="ko-KR" altLang="en-US" sz="1600" spc="-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합계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09" name="그룹 308">
            <a:extLst>
              <a:ext uri="{FF2B5EF4-FFF2-40B4-BE49-F238E27FC236}">
                <a16:creationId xmlns:a16="http://schemas.microsoft.com/office/drawing/2014/main" xmlns="" id="{E45156FF-0AAB-4D99-A782-54331BDB0449}"/>
              </a:ext>
            </a:extLst>
          </p:cNvPr>
          <p:cNvGrpSpPr/>
          <p:nvPr/>
        </p:nvGrpSpPr>
        <p:grpSpPr>
          <a:xfrm>
            <a:off x="1971553" y="1326618"/>
            <a:ext cx="1306089" cy="1421145"/>
            <a:chOff x="6701783" y="1299465"/>
            <a:chExt cx="1206238" cy="1312498"/>
          </a:xfrm>
        </p:grpSpPr>
        <p:grpSp>
          <p:nvGrpSpPr>
            <p:cNvPr id="311" name="그룹 310">
              <a:extLst>
                <a:ext uri="{FF2B5EF4-FFF2-40B4-BE49-F238E27FC236}">
                  <a16:creationId xmlns:a16="http://schemas.microsoft.com/office/drawing/2014/main" xmlns="" id="{5A9250DA-686C-4A1B-ADBC-8213F74376F4}"/>
                </a:ext>
              </a:extLst>
            </p:cNvPr>
            <p:cNvGrpSpPr/>
            <p:nvPr/>
          </p:nvGrpSpPr>
          <p:grpSpPr>
            <a:xfrm>
              <a:off x="6701783" y="1299465"/>
              <a:ext cx="1206238" cy="1206747"/>
              <a:chOff x="6026898" y="3532410"/>
              <a:chExt cx="1532351" cy="1532999"/>
            </a:xfrm>
          </p:grpSpPr>
          <p:sp>
            <p:nvSpPr>
              <p:cNvPr id="313" name="타원 142">
                <a:extLst>
                  <a:ext uri="{FF2B5EF4-FFF2-40B4-BE49-F238E27FC236}">
                    <a16:creationId xmlns:a16="http://schemas.microsoft.com/office/drawing/2014/main" xmlns="" id="{CC4AF263-EEB9-4D7B-B861-76EB4BF8D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6898" y="3532410"/>
                <a:ext cx="1532351" cy="153299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14" name="타원 143">
                <a:extLst>
                  <a:ext uri="{FF2B5EF4-FFF2-40B4-BE49-F238E27FC236}">
                    <a16:creationId xmlns:a16="http://schemas.microsoft.com/office/drawing/2014/main" xmlns="" id="{7077A8E3-13FC-46F8-A58D-024D288F01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6695" y="3782313"/>
                <a:ext cx="1032756" cy="10331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12" name="이등변 삼각형 311">
              <a:extLst>
                <a:ext uri="{FF2B5EF4-FFF2-40B4-BE49-F238E27FC236}">
                  <a16:creationId xmlns:a16="http://schemas.microsoft.com/office/drawing/2014/main" xmlns="" id="{5D7C5C2D-526C-4FF0-B49F-AE012962B717}"/>
                </a:ext>
              </a:extLst>
            </p:cNvPr>
            <p:cNvSpPr/>
            <p:nvPr/>
          </p:nvSpPr>
          <p:spPr>
            <a:xfrm rot="10800000">
              <a:off x="7216928" y="2483446"/>
              <a:ext cx="149080" cy="128517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0BCA4A4-7BCB-43D7-A2AA-A97F65B3D4F5}"/>
              </a:ext>
            </a:extLst>
          </p:cNvPr>
          <p:cNvSpPr txBox="1"/>
          <p:nvPr/>
        </p:nvSpPr>
        <p:spPr>
          <a:xfrm>
            <a:off x="2323598" y="1558481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48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E5595433-67AB-422A-A6AE-5475C9F2A155}"/>
              </a:ext>
            </a:extLst>
          </p:cNvPr>
          <p:cNvSpPr txBox="1"/>
          <p:nvPr/>
        </p:nvSpPr>
        <p:spPr>
          <a:xfrm>
            <a:off x="4441672" y="1558481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480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xmlns="" id="{229B1CC7-8E46-43AC-ABEA-82B6082BEBFF}"/>
              </a:ext>
            </a:extLst>
          </p:cNvPr>
          <p:cNvSpPr txBox="1"/>
          <p:nvPr/>
        </p:nvSpPr>
        <p:spPr>
          <a:xfrm>
            <a:off x="6603729" y="1558481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480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995AB902-A812-4419-AA5B-06A4DED944E9}"/>
              </a:ext>
            </a:extLst>
          </p:cNvPr>
          <p:cNvSpPr txBox="1"/>
          <p:nvPr/>
        </p:nvSpPr>
        <p:spPr>
          <a:xfrm>
            <a:off x="8699580" y="1558481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sz="480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6" name="사각형: 둥근 모서리 332">
            <a:extLst>
              <a:ext uri="{FF2B5EF4-FFF2-40B4-BE49-F238E27FC236}">
                <a16:creationId xmlns:a16="http://schemas.microsoft.com/office/drawing/2014/main" xmlns="" id="{3AB73DBB-D48E-44A6-9418-31A31C04FEF5}"/>
              </a:ext>
            </a:extLst>
          </p:cNvPr>
          <p:cNvSpPr/>
          <p:nvPr/>
        </p:nvSpPr>
        <p:spPr>
          <a:xfrm>
            <a:off x="5094077" y="6194398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mode()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3" name="Rectangle 304">
            <a:extLst>
              <a:ext uri="{FF2B5EF4-FFF2-40B4-BE49-F238E27FC236}">
                <a16:creationId xmlns:a16="http://schemas.microsoft.com/office/drawing/2014/main" xmlns="" id="{76527E9D-B086-4A22-A26E-C9BA4123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1354" y="5725832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최빈</a:t>
            </a:r>
            <a:r>
              <a:rPr lang="ko-KR" altLang="en-US" sz="1600" spc="-67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값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xmlns="" id="{2A636A10-4723-4BD0-A08E-2CC28A27F24E}"/>
              </a:ext>
            </a:extLst>
          </p:cNvPr>
          <p:cNvGrpSpPr/>
          <p:nvPr/>
        </p:nvGrpSpPr>
        <p:grpSpPr>
          <a:xfrm>
            <a:off x="5386121" y="4155059"/>
            <a:ext cx="1306089" cy="1421145"/>
            <a:chOff x="4756843" y="1299465"/>
            <a:chExt cx="1206238" cy="1312498"/>
          </a:xfrm>
        </p:grpSpPr>
        <p:grpSp>
          <p:nvGrpSpPr>
            <p:cNvPr id="85" name="그룹 91">
              <a:extLst>
                <a:ext uri="{FF2B5EF4-FFF2-40B4-BE49-F238E27FC236}">
                  <a16:creationId xmlns:a16="http://schemas.microsoft.com/office/drawing/2014/main" xmlns="" id="{C8EAB226-5F26-448B-9C19-F5288EBECB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56843" y="1299465"/>
              <a:ext cx="1206238" cy="1206747"/>
              <a:chOff x="1149896" y="2743200"/>
              <a:chExt cx="1947664" cy="1947664"/>
            </a:xfrm>
          </p:grpSpPr>
          <p:sp>
            <p:nvSpPr>
              <p:cNvPr id="87" name="타원 90">
                <a:extLst>
                  <a:ext uri="{FF2B5EF4-FFF2-40B4-BE49-F238E27FC236}">
                    <a16:creationId xmlns:a16="http://schemas.microsoft.com/office/drawing/2014/main" xmlns="" id="{6DBE087F-CCB7-4C01-8F20-BBA928CB2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88" name="타원 139">
                <a:extLst>
                  <a:ext uri="{FF2B5EF4-FFF2-40B4-BE49-F238E27FC236}">
                    <a16:creationId xmlns:a16="http://schemas.microsoft.com/office/drawing/2014/main" xmlns="" id="{F66C5CE5-7575-4557-AE09-7372CA4EE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86" name="이등변 삼각형 85">
              <a:extLst>
                <a:ext uri="{FF2B5EF4-FFF2-40B4-BE49-F238E27FC236}">
                  <a16:creationId xmlns:a16="http://schemas.microsoft.com/office/drawing/2014/main" xmlns="" id="{9CB7AD44-D5DB-4F2F-BDD1-B613A956A948}"/>
                </a:ext>
              </a:extLst>
            </p:cNvPr>
            <p:cNvSpPr/>
            <p:nvPr/>
          </p:nvSpPr>
          <p:spPr>
            <a:xfrm rot="10800000">
              <a:off x="5268948" y="2483446"/>
              <a:ext cx="149080" cy="128517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xmlns="" id="{61FD0B03-7686-41E1-9DD6-EE149A25EE24}"/>
              </a:ext>
            </a:extLst>
          </p:cNvPr>
          <p:cNvCxnSpPr>
            <a:cxnSpLocks/>
            <a:endCxn id="90" idx="2"/>
          </p:cNvCxnSpPr>
          <p:nvPr/>
        </p:nvCxnSpPr>
        <p:spPr>
          <a:xfrm flipH="1">
            <a:off x="8188952" y="6356276"/>
            <a:ext cx="1" cy="330274"/>
          </a:xfrm>
          <a:prstGeom prst="line">
            <a:avLst/>
          </a:prstGeom>
          <a:ln w="12700">
            <a:solidFill>
              <a:srgbClr val="56A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사각형: 둥근 모서리 315">
            <a:extLst>
              <a:ext uri="{FF2B5EF4-FFF2-40B4-BE49-F238E27FC236}">
                <a16:creationId xmlns:a16="http://schemas.microsoft.com/office/drawing/2014/main" xmlns="" id="{AF6B59DD-2AE7-487A-913C-4B2A220A37FE}"/>
              </a:ext>
            </a:extLst>
          </p:cNvPr>
          <p:cNvSpPr/>
          <p:nvPr/>
        </p:nvSpPr>
        <p:spPr>
          <a:xfrm>
            <a:off x="7243863" y="6194391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count()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1" name="Rectangle 304">
            <a:extLst>
              <a:ext uri="{FF2B5EF4-FFF2-40B4-BE49-F238E27FC236}">
                <a16:creationId xmlns:a16="http://schemas.microsoft.com/office/drawing/2014/main" xmlns="" id="{46CBA5EF-0E95-4C57-A59D-60E4F7B56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1138" y="5725835"/>
            <a:ext cx="1775624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</a:t>
            </a:r>
            <a:r>
              <a:rPr lang="ko-KR" altLang="en-US" sz="1600" spc="-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xmlns="" id="{7A317A03-5630-4DE0-B0C7-27C277178E21}"/>
              </a:ext>
            </a:extLst>
          </p:cNvPr>
          <p:cNvGrpSpPr/>
          <p:nvPr/>
        </p:nvGrpSpPr>
        <p:grpSpPr>
          <a:xfrm>
            <a:off x="7535906" y="4155059"/>
            <a:ext cx="1306089" cy="1421145"/>
            <a:chOff x="783622" y="1299465"/>
            <a:chExt cx="1206238" cy="1312498"/>
          </a:xfrm>
        </p:grpSpPr>
        <p:grpSp>
          <p:nvGrpSpPr>
            <p:cNvPr id="93" name="그룹 91">
              <a:extLst>
                <a:ext uri="{FF2B5EF4-FFF2-40B4-BE49-F238E27FC236}">
                  <a16:creationId xmlns:a16="http://schemas.microsoft.com/office/drawing/2014/main" xmlns="" id="{CCD25141-131F-4CC6-B705-2A01378701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95" name="타원 90">
                <a:extLst>
                  <a:ext uri="{FF2B5EF4-FFF2-40B4-BE49-F238E27FC236}">
                    <a16:creationId xmlns:a16="http://schemas.microsoft.com/office/drawing/2014/main" xmlns="" id="{6039F2E1-1670-4840-BEB9-A62F8B3F4C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56A2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96" name="타원 139">
                <a:extLst>
                  <a:ext uri="{FF2B5EF4-FFF2-40B4-BE49-F238E27FC236}">
                    <a16:creationId xmlns:a16="http://schemas.microsoft.com/office/drawing/2014/main" xmlns="" id="{9A841355-A9F2-4807-AD36-DFCD7FA4A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94" name="이등변 삼각형 93">
              <a:extLst>
                <a:ext uri="{FF2B5EF4-FFF2-40B4-BE49-F238E27FC236}">
                  <a16:creationId xmlns:a16="http://schemas.microsoft.com/office/drawing/2014/main" xmlns="" id="{FE1CF662-304F-4ABF-8FE2-E6186FEC9332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rgbClr val="56A2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97" name="사각형: 둥근 모서리 298">
            <a:extLst>
              <a:ext uri="{FF2B5EF4-FFF2-40B4-BE49-F238E27FC236}">
                <a16:creationId xmlns:a16="http://schemas.microsoft.com/office/drawing/2014/main" xmlns="" id="{865ECD44-8366-48D2-B563-6422F957B39E}"/>
              </a:ext>
            </a:extLst>
          </p:cNvPr>
          <p:cNvSpPr/>
          <p:nvPr/>
        </p:nvSpPr>
        <p:spPr>
          <a:xfrm>
            <a:off x="2985598" y="6194385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median()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1" name="Rectangle 304">
            <a:extLst>
              <a:ext uri="{FF2B5EF4-FFF2-40B4-BE49-F238E27FC236}">
                <a16:creationId xmlns:a16="http://schemas.microsoft.com/office/drawing/2014/main" xmlns="" id="{A1EFFEF2-718E-4E42-A206-1F5527B11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2875" y="5725832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중앙값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xmlns="" id="{E45156FF-0AAB-4D99-A782-54331BDB0449}"/>
              </a:ext>
            </a:extLst>
          </p:cNvPr>
          <p:cNvGrpSpPr/>
          <p:nvPr/>
        </p:nvGrpSpPr>
        <p:grpSpPr>
          <a:xfrm>
            <a:off x="3277642" y="4155059"/>
            <a:ext cx="1306089" cy="1421145"/>
            <a:chOff x="6701783" y="1299465"/>
            <a:chExt cx="1206238" cy="1312498"/>
          </a:xfrm>
        </p:grpSpPr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xmlns="" id="{5A9250DA-686C-4A1B-ADBC-8213F74376F4}"/>
                </a:ext>
              </a:extLst>
            </p:cNvPr>
            <p:cNvGrpSpPr/>
            <p:nvPr/>
          </p:nvGrpSpPr>
          <p:grpSpPr>
            <a:xfrm>
              <a:off x="6701783" y="1299465"/>
              <a:ext cx="1206238" cy="1206747"/>
              <a:chOff x="6026898" y="3532410"/>
              <a:chExt cx="1532351" cy="1532999"/>
            </a:xfrm>
          </p:grpSpPr>
          <p:sp>
            <p:nvSpPr>
              <p:cNvPr id="105" name="타원 142">
                <a:extLst>
                  <a:ext uri="{FF2B5EF4-FFF2-40B4-BE49-F238E27FC236}">
                    <a16:creationId xmlns:a16="http://schemas.microsoft.com/office/drawing/2014/main" xmlns="" id="{CC4AF263-EEB9-4D7B-B861-76EB4BF8D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6898" y="3532410"/>
                <a:ext cx="1532351" cy="153299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106" name="타원 143">
                <a:extLst>
                  <a:ext uri="{FF2B5EF4-FFF2-40B4-BE49-F238E27FC236}">
                    <a16:creationId xmlns:a16="http://schemas.microsoft.com/office/drawing/2014/main" xmlns="" id="{7077A8E3-13FC-46F8-A58D-024D288F01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6695" y="3782313"/>
                <a:ext cx="1032756" cy="10331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104" name="이등변 삼각형 103">
              <a:extLst>
                <a:ext uri="{FF2B5EF4-FFF2-40B4-BE49-F238E27FC236}">
                  <a16:creationId xmlns:a16="http://schemas.microsoft.com/office/drawing/2014/main" xmlns="" id="{5D7C5C2D-526C-4FF0-B49F-AE012962B717}"/>
                </a:ext>
              </a:extLst>
            </p:cNvPr>
            <p:cNvSpPr/>
            <p:nvPr/>
          </p:nvSpPr>
          <p:spPr>
            <a:xfrm rot="10800000">
              <a:off x="7216928" y="2483446"/>
              <a:ext cx="149080" cy="128517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xmlns="" id="{90BCA4A4-7BCB-43D7-A2AA-A97F65B3D4F5}"/>
              </a:ext>
            </a:extLst>
          </p:cNvPr>
          <p:cNvSpPr txBox="1"/>
          <p:nvPr/>
        </p:nvSpPr>
        <p:spPr>
          <a:xfrm>
            <a:off x="3629687" y="4386922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sz="4800" dirty="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xmlns="" id="{E5595433-67AB-422A-A6AE-5475C9F2A155}"/>
              </a:ext>
            </a:extLst>
          </p:cNvPr>
          <p:cNvSpPr txBox="1"/>
          <p:nvPr/>
        </p:nvSpPr>
        <p:spPr>
          <a:xfrm>
            <a:off x="5747761" y="4386922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sz="48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xmlns="" id="{229B1CC7-8E46-43AC-ABEA-82B6082BEBFF}"/>
              </a:ext>
            </a:extLst>
          </p:cNvPr>
          <p:cNvSpPr txBox="1"/>
          <p:nvPr/>
        </p:nvSpPr>
        <p:spPr>
          <a:xfrm>
            <a:off x="7909818" y="4386922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dirty="0" smtClean="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</a:t>
            </a:r>
            <a:endParaRPr lang="ko-KR" altLang="en-US" sz="4800" dirty="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7915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174470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새로운 </a:t>
              </a:r>
              <a:r>
                <a:rPr lang="ko-KR" altLang="en-US" sz="2400" spc="-200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컬럼</a:t>
              </a:r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만들기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36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878280" y="1680681"/>
            <a:ext cx="6849901" cy="4451716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1692305"/>
            <a:ext cx="2108870" cy="504778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새로운 </a:t>
            </a:r>
            <a:r>
              <a:rPr lang="ko-KR" altLang="en-US" sz="1867" dirty="0" err="1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</a:t>
            </a:r>
            <a:r>
              <a:rPr lang="ko-KR" altLang="en-US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만들기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2408184"/>
            <a:ext cx="3360384" cy="737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data.frame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$</a:t>
            </a:r>
            <a:r>
              <a:rPr lang="ko-KR" altLang="en-US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새로운변수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나눔스퀘어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data.frame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[‘</a:t>
            </a:r>
            <a:r>
              <a:rPr lang="ko-KR" altLang="en-US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새로운변수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나눔스퀘어"/>
              </a:rPr>
              <a:t>’]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2" y="3469818"/>
            <a:ext cx="3685007" cy="3140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Jobtime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이 월로 되어있어서 보기가 어렵다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Jobtime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을 년도로 변경하자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employee$jobtime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/12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다른 </a:t>
            </a:r>
            <a:r>
              <a:rPr lang="ko-KR" altLang="en-US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컬럼을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생성하자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employee$jobyear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= 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employee$jobtime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/12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employee[‘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jobyear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’] = </a:t>
            </a:r>
            <a:r>
              <a:rPr lang="en-US" altLang="ko-KR" sz="1467" spc="-4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employee$jobtime</a:t>
            </a:r>
            <a:r>
              <a:rPr lang="en-US" altLang="ko-KR" sz="1467" spc="-4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/12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7319684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52081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399048" y="1932233"/>
            <a:ext cx="10545495" cy="1447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Q1 )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시작임금에 비해 현재 임금이 얼마나 올랐는지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직원별로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계산해서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sal_inc_ratio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라는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컬럼에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넣자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Q2)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sal_inc_ratio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 이상 오른 직원들을 뽑자</a:t>
            </a: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Q3 )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sal_inc_ratio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 이상 오른 직원들의 평균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근로월을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구하자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Q4 )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평균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근로월이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월 기준으로 되어 있어서 보기가 힘들다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평균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근로년수로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바꾸자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37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75602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52081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399048" y="1932233"/>
            <a:ext cx="10545495" cy="381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Q1 )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시작임금에 비해 현재 임금이 얼마나 올랐는지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직원별로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계산해서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sal_inc_ratio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라는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컬럼에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넣자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A1 )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employee$sal_inc_ratio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=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employee$salary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/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employee$startsal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Q2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en-US" altLang="ko-KR" sz="1467" spc="-67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sal_inc_ratio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 이상 오른 직원들을 뽑자</a:t>
            </a: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A2) employee[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employee$sal_inc_ratio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&gt;= 3,]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Q3 )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sal_inc_ratio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 이상 오른 직원들의 평균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근로월을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구하자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A3 ) mean(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employee$jobtime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employee$sal_inc_ratio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&gt;=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3])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Q4 )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평균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근로월이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월 기준으로 되어 있어서 보기가 힘들다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평균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근로년수로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바꾸자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mean(</a:t>
            </a:r>
            <a:r>
              <a:rPr lang="en-US" altLang="ko-KR" sz="1467" spc="-67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employee$jobtime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</a:t>
            </a:r>
            <a:r>
              <a:rPr lang="en-US" altLang="ko-KR" sz="1467" spc="-67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employee$sal_inc_ratio</a:t>
            </a:r>
            <a:r>
              <a:rPr lang="en-US" altLang="ko-KR" sz="1467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&gt;=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3]) / 12</a:t>
            </a: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38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675667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7119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시각화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0861" y="6333103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39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878280" y="1680681"/>
            <a:ext cx="6849901" cy="4451716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1692305"/>
            <a:ext cx="683801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plot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2408184"/>
            <a:ext cx="3360384" cy="3140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코드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) plot(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x,y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예시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) x 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자동차 속도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, y 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거리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해당 그림으로 알 수 있는 것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?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자동차 속도가 빠르면 빠를수록 거리는 멀어진다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Plot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을 통해 두 변수의 관계를 알 수 있다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17243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B9B33ADE-A5E2-4EE9-BF0F-624B8302EBD7}"/>
              </a:ext>
            </a:extLst>
          </p:cNvPr>
          <p:cNvSpPr/>
          <p:nvPr/>
        </p:nvSpPr>
        <p:spPr>
          <a:xfrm>
            <a:off x="3900001" y="2855258"/>
            <a:ext cx="520302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773722" eaLnBrk="0" hangingPunct="0">
              <a:spcAft>
                <a:spcPts val="800"/>
              </a:spcAft>
              <a:buSzPct val="100000"/>
              <a:defRPr/>
            </a:pPr>
            <a:r>
              <a:rPr lang="ko-KR" altLang="en-US" sz="4800" b="1" kern="0" spc="-133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내용을 입력해주세요</a:t>
            </a:r>
            <a:endParaRPr lang="en-US" altLang="ko-KR" sz="4800" b="1" kern="0" spc="-13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03BDF1C7-ECA4-4FEF-927A-61ED3183E4EA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7252DB43-DF30-411D-B285-0CBFE2E3D647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xmlns="" id="{D5E3A351-C13C-42F0-B395-A13D57C92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07985" y="68522"/>
              <a:ext cx="266700" cy="698284"/>
            </a:xfrm>
            <a:prstGeom prst="rect">
              <a:avLst/>
            </a:prstGeom>
          </p:spPr>
        </p:pic>
        <p:sp>
          <p:nvSpPr>
            <p:cNvPr id="12" name="object 28">
              <a:extLst>
                <a:ext uri="{FF2B5EF4-FFF2-40B4-BE49-F238E27FC236}">
                  <a16:creationId xmlns:a16="http://schemas.microsoft.com/office/drawing/2014/main" xmlns="" id="{BE44C614-3121-4883-BBC5-758FB0896FFA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8168946" y="1927466"/>
              <a:ext cx="1901393" cy="25127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0537">
                <a:lnSpc>
                  <a:spcPts val="3243"/>
                </a:lnSpc>
              </a:pP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Copyright 20</a:t>
              </a:r>
              <a:r>
                <a:rPr lang="en-US" altLang="ko-KR" sz="80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21.</a:t>
              </a: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 err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keis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all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rights</a:t>
              </a:r>
              <a:r>
                <a:rPr lang="en" sz="800" spc="-65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reserved.</a:t>
              </a: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xmlns="" id="{A63EFD94-6B28-499D-A79A-B47AA3745B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400000">
              <a:off x="8897143" y="853962"/>
              <a:ext cx="290652" cy="90857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xmlns="" id="{3B80D959-9AEE-46CB-A7D5-7CBA54CA7C7C}"/>
              </a:ext>
            </a:extLst>
          </p:cNvPr>
          <p:cNvGrpSpPr/>
          <p:nvPr/>
        </p:nvGrpSpPr>
        <p:grpSpPr>
          <a:xfrm>
            <a:off x="307590" y="2296227"/>
            <a:ext cx="11569724" cy="2062103"/>
            <a:chOff x="230692" y="1722170"/>
            <a:chExt cx="8677293" cy="1546577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xmlns="" id="{CF62BB04-1812-4526-AC2D-F524F3502FFD}"/>
                </a:ext>
              </a:extLst>
            </p:cNvPr>
            <p:cNvGrpSpPr/>
            <p:nvPr/>
          </p:nvGrpSpPr>
          <p:grpSpPr>
            <a:xfrm>
              <a:off x="971600" y="1901262"/>
              <a:ext cx="7936385" cy="1052944"/>
              <a:chOff x="971600" y="1901262"/>
              <a:chExt cx="7936385" cy="1052944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xmlns="" id="{FE3D0932-0BB1-4B56-9E84-FF6C6520D8F1}"/>
                  </a:ext>
                </a:extLst>
              </p:cNvPr>
              <p:cNvSpPr/>
              <p:nvPr/>
            </p:nvSpPr>
            <p:spPr>
              <a:xfrm>
                <a:off x="1835696" y="1923678"/>
                <a:ext cx="7072289" cy="100811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3">
                      <a:shade val="100000"/>
                      <a:satMod val="115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xmlns="" id="{19170647-0257-4B13-AF60-AC17AAB47E33}"/>
                  </a:ext>
                </a:extLst>
              </p:cNvPr>
              <p:cNvSpPr/>
              <p:nvPr/>
            </p:nvSpPr>
            <p:spPr>
              <a:xfrm>
                <a:off x="971600" y="1901262"/>
                <a:ext cx="1052944" cy="10529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2D4CD335-9A09-454B-9473-50B8AFBAED69}"/>
                </a:ext>
              </a:extLst>
            </p:cNvPr>
            <p:cNvSpPr/>
            <p:nvPr/>
          </p:nvSpPr>
          <p:spPr>
            <a:xfrm>
              <a:off x="2285774" y="2111834"/>
              <a:ext cx="3598101" cy="6232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ko-KR" altLang="en-US" sz="4800" b="1" kern="0" spc="-133" dirty="0" err="1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빅데이터</a:t>
              </a:r>
              <a:r>
                <a:rPr lang="ko-KR" altLang="en-US" sz="48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분석 절차</a:t>
              </a:r>
              <a:endParaRPr lang="en-US" altLang="ko-KR" sz="4800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xmlns="" id="{A136ACB2-91C7-4F7B-8DBA-F5E213A4DD39}"/>
                </a:ext>
              </a:extLst>
            </p:cNvPr>
            <p:cNvGrpSpPr/>
            <p:nvPr/>
          </p:nvGrpSpPr>
          <p:grpSpPr>
            <a:xfrm>
              <a:off x="230692" y="2435000"/>
              <a:ext cx="524884" cy="72000"/>
              <a:chOff x="7719524" y="723611"/>
              <a:chExt cx="524884" cy="72000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xmlns="" id="{C0169349-1F7C-4033-8DB2-48EEAFCD28D3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xmlns="" id="{92364937-477C-4A2D-B8BE-69470CFA563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xmlns="" id="{F55341F5-8713-4B14-B80C-4354A299452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xmlns="" id="{0C8CD8F8-BFA2-4627-BED3-222813C489E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xmlns="" id="{CADCBD17-2A18-44E5-A73E-BD0F7A4950CA}"/>
                </a:ext>
              </a:extLst>
            </p:cNvPr>
            <p:cNvGrpSpPr/>
            <p:nvPr/>
          </p:nvGrpSpPr>
          <p:grpSpPr>
            <a:xfrm>
              <a:off x="603876" y="1722170"/>
              <a:ext cx="1308291" cy="1546577"/>
              <a:chOff x="603876" y="1722170"/>
              <a:chExt cx="1308291" cy="1546577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xmlns="" id="{87A3CC25-4524-4B87-8F9B-73DC7DED98EF}"/>
                  </a:ext>
                </a:extLst>
              </p:cNvPr>
              <p:cNvSpPr txBox="1"/>
              <p:nvPr/>
            </p:nvSpPr>
            <p:spPr>
              <a:xfrm>
                <a:off x="603876" y="1722170"/>
                <a:ext cx="1308291" cy="15465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800">
                    <a:solidFill>
                      <a:schemeClr val="bg1">
                        <a:lumMod val="75000"/>
                      </a:schemeClr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Ⅰ</a:t>
                </a:r>
                <a:endParaRPr lang="ko-KR" altLang="en-US" sz="12800" dirty="0">
                  <a:solidFill>
                    <a:schemeClr val="bg1">
                      <a:lumMod val="75000"/>
                    </a:schemeClr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xmlns="" id="{D7EF812B-0CB6-4362-82D0-4B8E8CD72E5B}"/>
                  </a:ext>
                </a:extLst>
              </p:cNvPr>
              <p:cNvSpPr txBox="1"/>
              <p:nvPr/>
            </p:nvSpPr>
            <p:spPr>
              <a:xfrm>
                <a:off x="958380" y="1811720"/>
                <a:ext cx="645850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400" dirty="0">
                    <a:solidFill>
                      <a:schemeClr val="bg1">
                        <a:lumMod val="6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Chapter</a:t>
                </a:r>
                <a:endParaRPr lang="ko-KR" altLang="en-US" sz="140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03524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2854388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임금상승률과 이전경력과의 </a:t>
              </a:r>
              <a:r>
                <a:rPr lang="en-US" altLang="ko-KR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plot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8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39" name="슬라이드 번호 개체 틀 2">
            <a:extLst>
              <a:ext uri="{FF2B5EF4-FFF2-40B4-BE49-F238E27FC236}">
                <a16:creationId xmlns:a16="http://schemas.microsoft.com/office/drawing/2014/main" xmlns="" id="{F4FE7A8C-366F-4581-B938-2DA0D331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0861" y="6333103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40</a:t>
            </a:fld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xmlns="" id="{A0DA5E8F-3F34-499D-A526-73BA399E2046}"/>
              </a:ext>
            </a:extLst>
          </p:cNvPr>
          <p:cNvSpPr/>
          <p:nvPr/>
        </p:nvSpPr>
        <p:spPr>
          <a:xfrm>
            <a:off x="878280" y="1680681"/>
            <a:ext cx="6849901" cy="4451716"/>
          </a:xfrm>
          <a:prstGeom prst="roundRect">
            <a:avLst>
              <a:gd name="adj" fmla="val 6116"/>
            </a:avLst>
          </a:prstGeom>
          <a:blipFill>
            <a:blip r:embed="rId6"/>
            <a:stretch>
              <a:fillRect/>
            </a:stretch>
          </a:blipFill>
          <a:ln w="9525"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텍스트 개체 틀 8">
            <a:extLst>
              <a:ext uri="{FF2B5EF4-FFF2-40B4-BE49-F238E27FC236}">
                <a16:creationId xmlns:a16="http://schemas.microsoft.com/office/drawing/2014/main" xmlns="" id="{EF7246FB-D121-4A81-B8B9-3D2E8C49ED45}"/>
              </a:ext>
            </a:extLst>
          </p:cNvPr>
          <p:cNvSpPr txBox="1">
            <a:spLocks/>
          </p:cNvSpPr>
          <p:nvPr/>
        </p:nvSpPr>
        <p:spPr>
          <a:xfrm>
            <a:off x="8016214" y="1692305"/>
            <a:ext cx="683801" cy="506445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none" lIns="121900" tIns="121900" rIns="121900" bIns="1219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32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2F3848"/>
              </a:buClr>
              <a:buSzPct val="100000"/>
              <a:buFont typeface="나눔스퀘어"/>
              <a:buNone/>
              <a:defRPr sz="1800" b="0" i="0" u="none" strike="noStrike" cap="none">
                <a:solidFill>
                  <a:schemeClr val="tx1">
                    <a:tint val="75000"/>
                  </a:schemeClr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9pPr>
          </a:lstStyle>
          <a:p>
            <a:pPr algn="l">
              <a:lnSpc>
                <a:spcPct val="90000"/>
              </a:lnSpc>
            </a:pPr>
            <a:r>
              <a:rPr lang="en-US" altLang="ko-KR" sz="1867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plot</a:t>
            </a:r>
            <a:endParaRPr lang="en-US" altLang="ko-KR" sz="1867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F6944D18-85B2-4125-8BAD-889C983B0485}"/>
              </a:ext>
            </a:extLst>
          </p:cNvPr>
          <p:cNvSpPr/>
          <p:nvPr/>
        </p:nvSpPr>
        <p:spPr>
          <a:xfrm>
            <a:off x="8016213" y="2408184"/>
            <a:ext cx="3360384" cy="3140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코드 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) plot(</a:t>
            </a:r>
            <a:r>
              <a:rPr lang="en-US" altLang="ko-KR" sz="1467" spc="-40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employee$prevexp,employee$sal_inc_ratio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X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축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이전경력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, Y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축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 : </a:t>
            </a: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임금상승률</a:t>
            </a:r>
            <a:endParaRPr lang="en-US" altLang="ko-KR" sz="1467" spc="-40" dirty="0" smtClean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40" dirty="0">
              <a:latin typeface="나눔스퀘어 Bold" panose="020B0600000101010101" pitchFamily="50" charset="-127"/>
              <a:ea typeface="나눔스퀘어 Bold" panose="020B0600000101010101" pitchFamily="50" charset="-127"/>
              <a:cs typeface="나눔스퀘어"/>
              <a:sym typeface="Wingdings" panose="05000000000000000000" pitchFamily="2" charset="2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해당 그림으로 알 수 있는 것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?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ko-KR" altLang="en-US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이전경력이 높고 낮음과 관계없이 대부분 동일한 임금상승률을 가지고 있다</a:t>
            </a:r>
            <a:r>
              <a:rPr lang="en-US" altLang="ko-KR" sz="1467" spc="-4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"/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517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903132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최종실습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399048" y="1932233"/>
            <a:ext cx="10545495" cy="314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※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각 단계 단계 별로 새로운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data.frame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사용해서 진행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Q1 ) 1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번부터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번까지의 직원들만 선별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Q2) 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직원들 중 이전 경력이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이하의 직원들만 추출</a:t>
            </a: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Q3 ) Q2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직원들 중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‘MANAGER’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직무는 제외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Q4 ) Q3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직원들 중 가장 높은 연봉을 계산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Q5 ) Q4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결과로 새로운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컬럼인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max_sal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생성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Q6 )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직원들의 가장 높은 연봉 대비 몇 퍼센트의 비율을 받는지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max_sal_ratio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컬럼을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생성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Q7 )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max_sal_ratio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근무월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컬럼을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사용하여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plot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생성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Q8)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plot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보고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max_sal_ratio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근무월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간의 관계를 해석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41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658429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903132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최종실습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399048" y="1932233"/>
            <a:ext cx="10545495" cy="381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Q1 ) 1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번부터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번까지의 직원들만 선별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A1 ) employee1 = employee[1:400,]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Q2) 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직원들 중 이전 경력이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300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이하의 직원들만 추출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A2 ) employee2 = employee1[employee1$prevexp &lt;= 300,]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Q3 ) Q2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직원들 중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‘MANAGER’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직무는 제외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A3 ) employee3 = employee2[employee2$jobcat != ‘manager’,]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Q4 ) Q3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직원들 중 가장 높은 연봉을 계산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A4 ) max(employee3$salary)</a:t>
            </a: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42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6187585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51B87127-ED26-4297-82E5-637D64DBC85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D5AC1537-E9F1-4B9D-B6FA-E4F9B65141BC}"/>
                </a:ext>
              </a:extLst>
            </p:cNvPr>
            <p:cNvSpPr txBox="1"/>
            <p:nvPr/>
          </p:nvSpPr>
          <p:spPr>
            <a:xfrm>
              <a:off x="853320" y="387930"/>
              <a:ext cx="903132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최종실습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E1659357-84B9-41A2-B5AE-D49EAC4F41B9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A2A877C1-8E16-4F20-9EA6-A24465A1C827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xmlns="" id="{0514A85E-96E5-43C8-A74D-BC94FE56FD1E}"/>
                </a:ext>
              </a:extLst>
            </p:cNvPr>
            <p:cNvCxnSpPr>
              <a:cxnSpLocks/>
              <a:endCxn id="22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F301995F-3C1D-48E8-A1CD-3AD04D160832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0AD33FEB-48A5-4A52-919B-60E280AB29C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9DF1D365-EAC2-495E-8EC0-D4A72128BC81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68C28478-3B34-435B-900D-F70A623F62C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D40EF173-EF61-48D4-A154-7ED252705432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xmlns="" id="{7522AE20-145E-4148-834A-D7865B482D4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9CF6EA6D-1B79-48A5-973A-32F77D5DDA94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A273DD22-BFEB-4BB6-BD78-D924C9AB5A77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D38050FE-83AB-457B-96A8-95B39E6635E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9AF33A38-5AE8-46E3-959B-C737E3012BF6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6F38D891-B456-4B4F-A9D2-72D213F5B6F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xmlns="" id="{3FCAD36F-B3FE-47B0-A2C3-432697009BDC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xmlns="" id="{2EF92872-1288-46DB-89E1-3BD00DEDAE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3" name="object 28">
                <a:extLst>
                  <a:ext uri="{FF2B5EF4-FFF2-40B4-BE49-F238E27FC236}">
                    <a16:creationId xmlns:a16="http://schemas.microsoft.com/office/drawing/2014/main" xmlns="" id="{FC5995BC-37C2-4C6C-90DD-DD53B009B5F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xmlns="" id="{0BBDA96F-EEBA-4871-A0D2-8E0B718DA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CAEF9294-7897-45DB-9157-AA4792AE4271}"/>
              </a:ext>
            </a:extLst>
          </p:cNvPr>
          <p:cNvSpPr txBox="1"/>
          <p:nvPr/>
        </p:nvSpPr>
        <p:spPr>
          <a:xfrm>
            <a:off x="399048" y="1932233"/>
            <a:ext cx="10545495" cy="4156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Q5 ) Q4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결과로 새로운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컬럼인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max_sal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생성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A5 ) employee3$max_sal = max(employee3$salary)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Q6 )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직원들의 가장 높은 연봉 대비 몇 퍼센트의 비율을 받는지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max_sal_ratio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컬럼을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생성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Q6 ) employee3$max_sal_ratio = employee3$salary / employee3$max_sal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Q7 )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max_sal_ratio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근무월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컬럼을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사용하여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plot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생성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Q7 ) plot(employee3$max_sal_ratio, employee3$jobtime)</a:t>
            </a: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Q8)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해당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plot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보고 </a:t>
            </a:r>
            <a:r>
              <a:rPr lang="en-US" altLang="ko-KR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max_sal_ratio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와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근무월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간의 관계를 해석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A8 ) 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크게 의미는 없지만 신기한 것이 </a:t>
            </a:r>
            <a:r>
              <a:rPr lang="ko-KR" altLang="en-US" sz="1467" spc="-67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근무월이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80</a:t>
            </a:r>
            <a:r>
              <a:rPr lang="ko-KR" altLang="en-US" sz="1467" spc="-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개월인 직원이 가장 높은 임금을 받음</a:t>
            </a: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594" indent="-228594">
              <a:lnSpc>
                <a:spcPct val="150000"/>
              </a:lnSpc>
              <a:buClr>
                <a:schemeClr val="accent5"/>
              </a:buClr>
              <a:buFont typeface="나눔스퀘어" panose="05000000000000000000" pitchFamily="2" charset="2"/>
              <a:buChar char="§"/>
            </a:pPr>
            <a:endParaRPr lang="en-US" altLang="ko-KR" sz="1467" spc="-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8A8A960F-456E-4545-9A75-6C594E46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43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70654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사각형: 둥근 모서리 64">
            <a:extLst>
              <a:ext uri="{FF2B5EF4-FFF2-40B4-BE49-F238E27FC236}">
                <a16:creationId xmlns="" xmlns:a16="http://schemas.microsoft.com/office/drawing/2014/main" id="{4AD18430-3014-4B3F-8163-61377DB792CA}"/>
              </a:ext>
            </a:extLst>
          </p:cNvPr>
          <p:cNvSpPr/>
          <p:nvPr/>
        </p:nvSpPr>
        <p:spPr>
          <a:xfrm>
            <a:off x="1033154" y="91363"/>
            <a:ext cx="4341535" cy="2078008"/>
          </a:xfrm>
          <a:prstGeom prst="roundRect">
            <a:avLst>
              <a:gd name="adj" fmla="val 22129"/>
            </a:avLst>
          </a:prstGeom>
          <a:blipFill dpi="0" rotWithShape="1">
            <a:blip r:embed="rId3">
              <a:alphaModFix amt="45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109838" t="-42171" r="-7382" b="-11571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="" xmlns:a16="http://schemas.microsoft.com/office/drawing/2014/main" id="{3CE1B520-A06D-4391-A02E-09CC894C4863}"/>
              </a:ext>
            </a:extLst>
          </p:cNvPr>
          <p:cNvSpPr/>
          <p:nvPr/>
        </p:nvSpPr>
        <p:spPr>
          <a:xfrm>
            <a:off x="1033154" y="5302489"/>
            <a:ext cx="4341535" cy="1555511"/>
          </a:xfrm>
          <a:prstGeom prst="roundRect">
            <a:avLst>
              <a:gd name="adj" fmla="val 22129"/>
            </a:avLst>
          </a:prstGeom>
          <a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 l="-69982" t="-154201" r="442" b="-3349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C918181F-430D-4079-A41B-BE64A563CDF4}"/>
              </a:ext>
            </a:extLst>
          </p:cNvPr>
          <p:cNvGrpSpPr/>
          <p:nvPr/>
        </p:nvGrpSpPr>
        <p:grpSpPr>
          <a:xfrm>
            <a:off x="2173" y="-1"/>
            <a:ext cx="12327037" cy="4005065"/>
            <a:chOff x="0" y="-1"/>
            <a:chExt cx="9245278" cy="3003799"/>
          </a:xfrm>
        </p:grpSpPr>
        <p:sp>
          <p:nvSpPr>
            <p:cNvPr id="5" name="직사각형 4">
              <a:extLst>
                <a:ext uri="{FF2B5EF4-FFF2-40B4-BE49-F238E27FC236}">
                  <a16:creationId xmlns="" xmlns:a16="http://schemas.microsoft.com/office/drawing/2014/main" id="{070C2F28-9ADF-4DD9-ACD1-EA968C5A1ABF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6" name="그림 5">
              <a:extLst>
                <a:ext uri="{FF2B5EF4-FFF2-40B4-BE49-F238E27FC236}">
                  <a16:creationId xmlns="" xmlns:a16="http://schemas.microsoft.com/office/drawing/2014/main" id="{F9C6F483-4DA8-4FF6-888D-516CAD712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07985" y="68522"/>
              <a:ext cx="266700" cy="698284"/>
            </a:xfrm>
            <a:prstGeom prst="rect">
              <a:avLst/>
            </a:prstGeom>
          </p:spPr>
        </p:pic>
        <p:sp>
          <p:nvSpPr>
            <p:cNvPr id="7" name="object 28">
              <a:extLst>
                <a:ext uri="{FF2B5EF4-FFF2-40B4-BE49-F238E27FC236}">
                  <a16:creationId xmlns="" xmlns:a16="http://schemas.microsoft.com/office/drawing/2014/main" id="{A70194FE-D2F4-42A4-A854-3E627A80A013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8168946" y="1927466"/>
              <a:ext cx="1901393" cy="25127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0537">
                <a:lnSpc>
                  <a:spcPts val="3243"/>
                </a:lnSpc>
              </a:pP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Copyright 20</a:t>
              </a:r>
              <a:r>
                <a:rPr lang="en-US" altLang="ko-KR" sz="80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21.</a:t>
              </a: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 err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keis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all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rights</a:t>
              </a:r>
              <a:r>
                <a:rPr lang="en" sz="800" spc="-65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reserved.</a:t>
              </a:r>
            </a:p>
          </p:txBody>
        </p:sp>
        <p:pic>
          <p:nvPicPr>
            <p:cNvPr id="8" name="그림 7">
              <a:extLst>
                <a:ext uri="{FF2B5EF4-FFF2-40B4-BE49-F238E27FC236}">
                  <a16:creationId xmlns="" xmlns:a16="http://schemas.microsoft.com/office/drawing/2014/main" id="{B8182BF0-B5E0-4E06-86CE-446ECDD29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400000">
              <a:off x="8897143" y="853962"/>
              <a:ext cx="290652" cy="90857"/>
            </a:xfrm>
            <a:prstGeom prst="rect">
              <a:avLst/>
            </a:prstGeom>
          </p:spPr>
        </p:pic>
      </p:grpSp>
      <p:sp>
        <p:nvSpPr>
          <p:cNvPr id="44" name="슬라이드 번호 개체 틀 2">
            <a:extLst>
              <a:ext uri="{FF2B5EF4-FFF2-40B4-BE49-F238E27FC236}">
                <a16:creationId xmlns="" xmlns:a16="http://schemas.microsoft.com/office/drawing/2014/main" id="{0C58ADDF-D30A-4E23-BBC7-217FBCAD4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44</a:t>
            </a:fld>
            <a:endParaRPr lang="ko-KR" altLang="en-US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EAA0EB1B-5768-481B-87CD-3C0A06ED1119}"/>
              </a:ext>
            </a:extLst>
          </p:cNvPr>
          <p:cNvSpPr txBox="1"/>
          <p:nvPr/>
        </p:nvSpPr>
        <p:spPr>
          <a:xfrm>
            <a:off x="6063106" y="2695770"/>
            <a:ext cx="4224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err="1" smtClean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" panose="02030304000000000000" pitchFamily="18" charset="-128"/>
              </a:rPr>
              <a:t>궁금한게</a:t>
            </a:r>
            <a:r>
              <a:rPr kumimoji="1" lang="ko-KR" altLang="en-US" sz="2400" b="1" dirty="0" smtClean="0">
                <a:solidFill>
                  <a:srgbClr val="00206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" panose="02030304000000000000" pitchFamily="18" charset="-128"/>
              </a:rPr>
              <a:t> 있으시면</a:t>
            </a:r>
            <a:endParaRPr kumimoji="1" lang="en-US" altLang="ko-KR" sz="2400" b="1" dirty="0">
              <a:solidFill>
                <a:srgbClr val="00206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나눔스퀘어" panose="02030304000000000000" pitchFamily="18" charset="-128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978FDD7D-5BB3-46C5-942D-3F970C1747A3}"/>
              </a:ext>
            </a:extLst>
          </p:cNvPr>
          <p:cNvSpPr txBox="1"/>
          <p:nvPr/>
        </p:nvSpPr>
        <p:spPr>
          <a:xfrm>
            <a:off x="5903979" y="3407735"/>
            <a:ext cx="50613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796" indent="-177796">
              <a:lnSpc>
                <a:spcPct val="150000"/>
              </a:lnSpc>
              <a:buFont typeface="나눔스퀘어" panose="020B0604020202020204" pitchFamily="34" charset="0"/>
              <a:buChar char="•"/>
            </a:pPr>
            <a:r>
              <a:rPr kumimoji="1" lang="en-US" altLang="ko-KR" sz="1600" spc="-9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Name : </a:t>
            </a:r>
            <a:r>
              <a:rPr kumimoji="1" lang="ko-KR" altLang="en-US" sz="1600" spc="-9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민종열 대리</a:t>
            </a:r>
            <a:endParaRPr kumimoji="1" lang="en-US" altLang="ko-KR" sz="1600" spc="-93" dirty="0" smtClean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나눔스퀘어" panose="02030304000000000000" pitchFamily="18" charset="-128"/>
            </a:endParaRPr>
          </a:p>
          <a:p>
            <a:pPr marL="177796" indent="-177796">
              <a:lnSpc>
                <a:spcPct val="150000"/>
              </a:lnSpc>
              <a:buFont typeface="나눔스퀘어" panose="020B0604020202020204" pitchFamily="34" charset="0"/>
              <a:buChar char="•"/>
            </a:pPr>
            <a:r>
              <a:rPr kumimoji="1" lang="en-US" altLang="ko-KR" sz="1600" spc="-9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Email : </a:t>
            </a:r>
            <a:r>
              <a:rPr kumimoji="1" lang="en-US" altLang="ko-KR" sz="1600" spc="-9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  <a:hlinkClick r:id="rId8"/>
              </a:rPr>
              <a:t>wpdntm3001@naver.com</a:t>
            </a:r>
            <a:endParaRPr kumimoji="1" lang="en-US" altLang="ko-KR" sz="1600" spc="-93" dirty="0" smtClean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나눔스퀘어" panose="02030304000000000000" pitchFamily="18" charset="-128"/>
            </a:endParaRPr>
          </a:p>
          <a:p>
            <a:pPr marL="177796" indent="-177796">
              <a:lnSpc>
                <a:spcPct val="150000"/>
              </a:lnSpc>
              <a:buFont typeface="나눔스퀘어" panose="020B0604020202020204" pitchFamily="34" charset="0"/>
              <a:buChar char="•"/>
            </a:pPr>
            <a:r>
              <a:rPr kumimoji="1" lang="en-US" altLang="ko-KR" sz="1600" spc="-93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Hp</a:t>
            </a:r>
            <a:r>
              <a:rPr kumimoji="1" lang="en-US" altLang="ko-KR" sz="1600" spc="-9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30304000000000000" pitchFamily="18" charset="-128"/>
              </a:rPr>
              <a:t> : 010-5439-5931</a:t>
            </a:r>
            <a:endParaRPr kumimoji="1" lang="en-US" altLang="ko-KR" sz="1600" spc="-93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나눔스퀘어" panose="02030304000000000000" pitchFamily="18" charset="-128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="" xmlns:a16="http://schemas.microsoft.com/office/drawing/2014/main" id="{E9884A63-10EC-40A0-A5C6-9B383DD29AD0}"/>
              </a:ext>
            </a:extLst>
          </p:cNvPr>
          <p:cNvSpPr/>
          <p:nvPr/>
        </p:nvSpPr>
        <p:spPr>
          <a:xfrm>
            <a:off x="1033154" y="2253663"/>
            <a:ext cx="4341535" cy="2964840"/>
          </a:xfrm>
          <a:prstGeom prst="roundRect">
            <a:avLst>
              <a:gd name="adj" fmla="val 22129"/>
            </a:avLst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="" xmlns:a16="http://schemas.microsoft.com/office/drawing/2014/main" id="{6029DBD4-2E3B-4998-8E87-B0D9BF81B154}"/>
              </a:ext>
            </a:extLst>
          </p:cNvPr>
          <p:cNvSpPr/>
          <p:nvPr/>
        </p:nvSpPr>
        <p:spPr>
          <a:xfrm>
            <a:off x="1150229" y="1124744"/>
            <a:ext cx="3464808" cy="748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773722" eaLnBrk="0" hangingPunct="0">
              <a:spcAft>
                <a:spcPts val="800"/>
              </a:spcAft>
              <a:buSzPct val="100000"/>
              <a:defRPr/>
            </a:pPr>
            <a:r>
              <a:rPr lang="en-US" altLang="ko-KR" sz="4267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</a:t>
            </a:r>
            <a:r>
              <a:rPr lang="ko-KR" altLang="en-US" sz="4267" b="1" kern="0" spc="-13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마치며</a:t>
            </a:r>
            <a:endParaRPr lang="en-US" altLang="ko-KR" sz="4267" b="1" kern="0" spc="-13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58" name="그룹 57">
            <a:extLst>
              <a:ext uri="{FF2B5EF4-FFF2-40B4-BE49-F238E27FC236}">
                <a16:creationId xmlns="" xmlns:a16="http://schemas.microsoft.com/office/drawing/2014/main" id="{D77787AB-AA62-4AD8-A507-A9E2F4A7746B}"/>
              </a:ext>
            </a:extLst>
          </p:cNvPr>
          <p:cNvGrpSpPr/>
          <p:nvPr/>
        </p:nvGrpSpPr>
        <p:grpSpPr>
          <a:xfrm>
            <a:off x="800307" y="1429576"/>
            <a:ext cx="699845" cy="96000"/>
            <a:chOff x="7719524" y="723611"/>
            <a:chExt cx="524884" cy="72000"/>
          </a:xfrm>
        </p:grpSpPr>
        <p:sp>
          <p:nvSpPr>
            <p:cNvPr id="59" name="타원 58">
              <a:extLst>
                <a:ext uri="{FF2B5EF4-FFF2-40B4-BE49-F238E27FC236}">
                  <a16:creationId xmlns="" xmlns:a16="http://schemas.microsoft.com/office/drawing/2014/main" id="{C6ED70F9-DB3F-463C-A6B3-71C679033E99}"/>
                </a:ext>
              </a:extLst>
            </p:cNvPr>
            <p:cNvSpPr/>
            <p:nvPr/>
          </p:nvSpPr>
          <p:spPr>
            <a:xfrm>
              <a:off x="8172408" y="723611"/>
              <a:ext cx="72000" cy="72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="" xmlns:a16="http://schemas.microsoft.com/office/drawing/2014/main" id="{3EB2CED2-0F43-4860-AA5B-064629D54DE4}"/>
                </a:ext>
              </a:extLst>
            </p:cNvPr>
            <p:cNvSpPr/>
            <p:nvPr/>
          </p:nvSpPr>
          <p:spPr>
            <a:xfrm>
              <a:off x="8021446" y="723611"/>
              <a:ext cx="72000" cy="72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="" xmlns:a16="http://schemas.microsoft.com/office/drawing/2014/main" id="{6C6B7833-308D-47F9-8F0F-FCAE81B704A2}"/>
                </a:ext>
              </a:extLst>
            </p:cNvPr>
            <p:cNvSpPr/>
            <p:nvPr/>
          </p:nvSpPr>
          <p:spPr>
            <a:xfrm>
              <a:off x="7870485" y="723611"/>
              <a:ext cx="72000" cy="7200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="" xmlns:a16="http://schemas.microsoft.com/office/drawing/2014/main" id="{D663F4AD-FFB6-4797-95B7-D3FF07F352F6}"/>
                </a:ext>
              </a:extLst>
            </p:cNvPr>
            <p:cNvSpPr/>
            <p:nvPr/>
          </p:nvSpPr>
          <p:spPr>
            <a:xfrm>
              <a:off x="7719524" y="723611"/>
              <a:ext cx="72000" cy="72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="" xmlns:a16="http://schemas.microsoft.com/office/drawing/2014/main" id="{DB04545D-67EB-42BF-8EC7-8EB6D4BA2B9E}"/>
              </a:ext>
            </a:extLst>
          </p:cNvPr>
          <p:cNvGrpSpPr/>
          <p:nvPr/>
        </p:nvGrpSpPr>
        <p:grpSpPr>
          <a:xfrm rot="5400000" flipH="1">
            <a:off x="5888778" y="2780707"/>
            <a:ext cx="55417" cy="293239"/>
            <a:chOff x="4296913" y="1348685"/>
            <a:chExt cx="108000" cy="519529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="" xmlns:a16="http://schemas.microsoft.com/office/drawing/2014/main" id="{7B284085-5E34-4C44-AF14-DD6877D31F7B}"/>
                </a:ext>
              </a:extLst>
            </p:cNvPr>
            <p:cNvSpPr/>
            <p:nvPr/>
          </p:nvSpPr>
          <p:spPr>
            <a:xfrm>
              <a:off x="4296913" y="1760214"/>
              <a:ext cx="108000" cy="10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6">
                    <a:alpha val="70000"/>
                  </a:schemeClr>
                </a:gs>
                <a:gs pos="100000">
                  <a:schemeClr val="accent6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="" xmlns:a16="http://schemas.microsoft.com/office/drawing/2014/main" id="{92BE980D-FAE4-4491-84B2-AA869E9532BD}"/>
                </a:ext>
              </a:extLst>
            </p:cNvPr>
            <p:cNvSpPr/>
            <p:nvPr/>
          </p:nvSpPr>
          <p:spPr>
            <a:xfrm>
              <a:off x="4297092" y="1348685"/>
              <a:ext cx="107643" cy="107643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3">
                    <a:alpha val="30000"/>
                  </a:schemeClr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="" xmlns:a16="http://schemas.microsoft.com/office/drawing/2014/main" id="{3C24A94A-EBC9-4E7C-AD0A-90F262155E18}"/>
                </a:ext>
              </a:extLst>
            </p:cNvPr>
            <p:cNvSpPr/>
            <p:nvPr/>
          </p:nvSpPr>
          <p:spPr>
            <a:xfrm>
              <a:off x="4296913" y="1554271"/>
              <a:ext cx="108000" cy="10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C000">
                    <a:alpha val="40000"/>
                  </a:srgbClr>
                </a:gs>
                <a:gs pos="100000">
                  <a:srgbClr val="FFC000">
                    <a:alpha val="9000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49403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220DCE62-2A54-44E8-B4C6-07C42D9B9422}"/>
              </a:ext>
            </a:extLst>
          </p:cNvPr>
          <p:cNvSpPr/>
          <p:nvPr/>
        </p:nvSpPr>
        <p:spPr>
          <a:xfrm>
            <a:off x="1525832" y="2132683"/>
            <a:ext cx="5452808" cy="65665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defTabSz="1773722" eaLnBrk="0" hangingPunct="0">
              <a:spcAft>
                <a:spcPts val="800"/>
              </a:spcAft>
              <a:buSzPct val="100000"/>
              <a:defRPr/>
            </a:pPr>
            <a:r>
              <a:rPr lang="ko-KR" altLang="en-US" sz="4267" b="1" kern="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5867" b="1" kern="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2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983D4567-4B41-4C09-B284-3C4DC65198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3" y="6117299"/>
            <a:ext cx="1718308" cy="39352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CA7A2191-4945-482A-9E3D-25B16FF501C9}"/>
              </a:ext>
            </a:extLst>
          </p:cNvPr>
          <p:cNvSpPr/>
          <p:nvPr/>
        </p:nvSpPr>
        <p:spPr>
          <a:xfrm flipV="1">
            <a:off x="0" y="-1"/>
            <a:ext cx="12192000" cy="118033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3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1424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2" name="그룹 1081">
            <a:extLst>
              <a:ext uri="{FF2B5EF4-FFF2-40B4-BE49-F238E27FC236}">
                <a16:creationId xmlns:a16="http://schemas.microsoft.com/office/drawing/2014/main" xmlns="" id="{B5709E56-9092-4B3D-B093-659B45EEFDF3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7EF40BB5-F47B-4C4A-8DBD-7AAC43FA118B}"/>
                </a:ext>
              </a:extLst>
            </p:cNvPr>
            <p:cNvSpPr txBox="1"/>
            <p:nvPr/>
          </p:nvSpPr>
          <p:spPr>
            <a:xfrm>
              <a:off x="886856" y="387930"/>
              <a:ext cx="2783936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이론 </a:t>
              </a:r>
              <a:r>
                <a:rPr lang="en-US" altLang="ko-KR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</a:t>
              </a:r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확증적 데이터 분석</a:t>
              </a:r>
              <a:r>
                <a:rPr lang="en-US" altLang="ko-KR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(CDA)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6" name="직사각형 1065">
              <a:extLst>
                <a:ext uri="{FF2B5EF4-FFF2-40B4-BE49-F238E27FC236}">
                  <a16:creationId xmlns:a16="http://schemas.microsoft.com/office/drawing/2014/main" xmlns="" id="{89A868F7-CE4D-4E30-9569-2BB7356A9756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xmlns="" id="{38425F8B-CD09-4B65-894F-B9A4C3E7232A}"/>
                </a:ext>
              </a:extLst>
            </p:cNvPr>
            <p:cNvSpPr txBox="1"/>
            <p:nvPr/>
          </p:nvSpPr>
          <p:spPr>
            <a:xfrm>
              <a:off x="227316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1076" name="직선 연결선 1075">
              <a:extLst>
                <a:ext uri="{FF2B5EF4-FFF2-40B4-BE49-F238E27FC236}">
                  <a16:creationId xmlns:a16="http://schemas.microsoft.com/office/drawing/2014/main" xmlns="" id="{9746FAB5-5E7E-4D8A-9920-675032B90E38}"/>
                </a:ext>
              </a:extLst>
            </p:cNvPr>
            <p:cNvCxnSpPr>
              <a:cxnSpLocks/>
              <a:endCxn id="187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7" name="직사각형 1076">
              <a:extLst>
                <a:ext uri="{FF2B5EF4-FFF2-40B4-BE49-F238E27FC236}">
                  <a16:creationId xmlns:a16="http://schemas.microsoft.com/office/drawing/2014/main" xmlns="" id="{C09DE7B4-0992-492D-89CF-24092F8E37C7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081" name="그룹 1080">
              <a:extLst>
                <a:ext uri="{FF2B5EF4-FFF2-40B4-BE49-F238E27FC236}">
                  <a16:creationId xmlns:a16="http://schemas.microsoft.com/office/drawing/2014/main" xmlns="" id="{D264FD46-93C3-4EBE-9E37-FF026474142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079" name="타원 1078">
                <a:extLst>
                  <a:ext uri="{FF2B5EF4-FFF2-40B4-BE49-F238E27FC236}">
                    <a16:creationId xmlns:a16="http://schemas.microsoft.com/office/drawing/2014/main" xmlns="" id="{E7691BD6-9AE9-452B-8FEE-293B6B561902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5" name="타원 184">
                <a:extLst>
                  <a:ext uri="{FF2B5EF4-FFF2-40B4-BE49-F238E27FC236}">
                    <a16:creationId xmlns:a16="http://schemas.microsoft.com/office/drawing/2014/main" xmlns="" id="{5E7220FE-C6C5-400E-A47C-AF738631CF6B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6" name="타원 185">
                <a:extLst>
                  <a:ext uri="{FF2B5EF4-FFF2-40B4-BE49-F238E27FC236}">
                    <a16:creationId xmlns:a16="http://schemas.microsoft.com/office/drawing/2014/main" xmlns="" id="{FBF4A938-5886-4AC1-B6A8-6E52B06007A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xmlns="" id="{71FE918A-5D86-404E-B0D3-55E54F53490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0" name="그룹 189">
              <a:extLst>
                <a:ext uri="{FF2B5EF4-FFF2-40B4-BE49-F238E27FC236}">
                  <a16:creationId xmlns:a16="http://schemas.microsoft.com/office/drawing/2014/main" xmlns="" id="{5CD08F1F-7693-40F7-B507-66C38277AC67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xmlns="" id="{1F5AD680-EDCA-4FA0-90A1-B36B6A2583A0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xmlns="" id="{E1A7B526-F75D-4C01-8186-ED3D32D6CFF3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xmlns="" id="{6F2EE2B7-AA66-4FF7-9A5F-394C4FEC5F3B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xmlns="" id="{D9221810-5C2C-40F3-97DF-FF287F277231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xmlns="" id="{263EC899-09FE-4D2E-8B36-AF510B3AA540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97" name="그림 196">
                <a:extLst>
                  <a:ext uri="{FF2B5EF4-FFF2-40B4-BE49-F238E27FC236}">
                    <a16:creationId xmlns:a16="http://schemas.microsoft.com/office/drawing/2014/main" xmlns="" id="{725173D9-6474-48E4-BD20-52419599C0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98" name="object 28">
                <a:extLst>
                  <a:ext uri="{FF2B5EF4-FFF2-40B4-BE49-F238E27FC236}">
                    <a16:creationId xmlns:a16="http://schemas.microsoft.com/office/drawing/2014/main" xmlns="" id="{F74A6EC0-8D46-4057-8637-054A17E21848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99" name="그림 198">
                <a:extLst>
                  <a:ext uri="{FF2B5EF4-FFF2-40B4-BE49-F238E27FC236}">
                    <a16:creationId xmlns:a16="http://schemas.microsoft.com/office/drawing/2014/main" xmlns="" id="{B05B485A-846E-4172-B6BF-8F48A6BFD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132" name="슬라이드 번호 개체 틀 2">
            <a:extLst>
              <a:ext uri="{FF2B5EF4-FFF2-40B4-BE49-F238E27FC236}">
                <a16:creationId xmlns:a16="http://schemas.microsoft.com/office/drawing/2014/main" xmlns="" id="{59FD7CCE-8E94-4B8F-A6F3-538ACA3CA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5</a:t>
            </a:fld>
            <a:endParaRPr lang="ko-KR" altLang="en-US" sz="1400" dirty="0"/>
          </a:p>
        </p:txBody>
      </p:sp>
      <p:cxnSp>
        <p:nvCxnSpPr>
          <p:cNvPr id="349" name="직선 연결선 348">
            <a:extLst>
              <a:ext uri="{FF2B5EF4-FFF2-40B4-BE49-F238E27FC236}">
                <a16:creationId xmlns:a16="http://schemas.microsoft.com/office/drawing/2014/main" xmlns="" id="{A5BC860D-C804-4302-9EB9-D9B51BFB5E62}"/>
              </a:ext>
            </a:extLst>
          </p:cNvPr>
          <p:cNvCxnSpPr>
            <a:cxnSpLocks/>
          </p:cNvCxnSpPr>
          <p:nvPr/>
        </p:nvCxnSpPr>
        <p:spPr>
          <a:xfrm>
            <a:off x="10222514" y="4013979"/>
            <a:ext cx="1831" cy="1734131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0" name="사각형: 둥근 모서리 349">
            <a:extLst>
              <a:ext uri="{FF2B5EF4-FFF2-40B4-BE49-F238E27FC236}">
                <a16:creationId xmlns:a16="http://schemas.microsoft.com/office/drawing/2014/main" xmlns="" id="{8192AB5B-04C4-4FAD-AA44-765C94E206CC}"/>
              </a:ext>
            </a:extLst>
          </p:cNvPr>
          <p:cNvSpPr/>
          <p:nvPr/>
        </p:nvSpPr>
        <p:spPr>
          <a:xfrm>
            <a:off x="9278342" y="3849874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 / X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2" name="사각형: 둥근 모서리 351">
            <a:extLst>
              <a:ext uri="{FF2B5EF4-FFF2-40B4-BE49-F238E27FC236}">
                <a16:creationId xmlns:a16="http://schemas.microsoft.com/office/drawing/2014/main" xmlns="" id="{C047A8EA-67FD-44C9-9EA0-9B0CAE5BE1A8}"/>
              </a:ext>
            </a:extLst>
          </p:cNvPr>
          <p:cNvSpPr/>
          <p:nvPr/>
        </p:nvSpPr>
        <p:spPr>
          <a:xfrm>
            <a:off x="9278342" y="4461950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 / X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4" name="사각형: 둥근 모서리 353">
            <a:extLst>
              <a:ext uri="{FF2B5EF4-FFF2-40B4-BE49-F238E27FC236}">
                <a16:creationId xmlns:a16="http://schemas.microsoft.com/office/drawing/2014/main" xmlns="" id="{95D3E8E0-9F0B-496E-9466-CF289E13DA52}"/>
              </a:ext>
            </a:extLst>
          </p:cNvPr>
          <p:cNvSpPr/>
          <p:nvPr/>
        </p:nvSpPr>
        <p:spPr>
          <a:xfrm>
            <a:off x="9278342" y="5074026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 / X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6" name="사각형: 둥근 모서리 355">
            <a:extLst>
              <a:ext uri="{FF2B5EF4-FFF2-40B4-BE49-F238E27FC236}">
                <a16:creationId xmlns:a16="http://schemas.microsoft.com/office/drawing/2014/main" xmlns="" id="{9E47631C-328F-46AC-A75D-314FB56CB8A0}"/>
              </a:ext>
            </a:extLst>
          </p:cNvPr>
          <p:cNvSpPr/>
          <p:nvPr/>
        </p:nvSpPr>
        <p:spPr>
          <a:xfrm>
            <a:off x="9278342" y="5686102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 / X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8" name="Rectangle 304">
            <a:extLst>
              <a:ext uri="{FF2B5EF4-FFF2-40B4-BE49-F238E27FC236}">
                <a16:creationId xmlns:a16="http://schemas.microsoft.com/office/drawing/2014/main" xmlns="" id="{15382108-3E7D-4F76-AE8A-6E90485FD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5618" y="3174630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가설 검증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60" name="그룹 359">
            <a:extLst>
              <a:ext uri="{FF2B5EF4-FFF2-40B4-BE49-F238E27FC236}">
                <a16:creationId xmlns:a16="http://schemas.microsoft.com/office/drawing/2014/main" xmlns="" id="{093293CE-C398-4A27-A528-8340795D1DEF}"/>
              </a:ext>
            </a:extLst>
          </p:cNvPr>
          <p:cNvGrpSpPr/>
          <p:nvPr/>
        </p:nvGrpSpPr>
        <p:grpSpPr>
          <a:xfrm>
            <a:off x="9570385" y="1603854"/>
            <a:ext cx="1306089" cy="1421145"/>
            <a:chOff x="783622" y="1299465"/>
            <a:chExt cx="1206238" cy="1312498"/>
          </a:xfrm>
        </p:grpSpPr>
        <p:grpSp>
          <p:nvGrpSpPr>
            <p:cNvPr id="362" name="그룹 91">
              <a:extLst>
                <a:ext uri="{FF2B5EF4-FFF2-40B4-BE49-F238E27FC236}">
                  <a16:creationId xmlns:a16="http://schemas.microsoft.com/office/drawing/2014/main" xmlns="" id="{920161A3-F80F-42A2-8820-DD46A25DA6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64" name="타원 90">
                <a:extLst>
                  <a:ext uri="{FF2B5EF4-FFF2-40B4-BE49-F238E27FC236}">
                    <a16:creationId xmlns:a16="http://schemas.microsoft.com/office/drawing/2014/main" xmlns="" id="{2D243CAD-74E8-452A-89DA-6F0FAAB160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65" name="타원 139">
                <a:extLst>
                  <a:ext uri="{FF2B5EF4-FFF2-40B4-BE49-F238E27FC236}">
                    <a16:creationId xmlns:a16="http://schemas.microsoft.com/office/drawing/2014/main" xmlns="" id="{86E0144F-C073-40F2-BF6E-109E68249E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63" name="이등변 삼각형 362">
              <a:extLst>
                <a:ext uri="{FF2B5EF4-FFF2-40B4-BE49-F238E27FC236}">
                  <a16:creationId xmlns:a16="http://schemas.microsoft.com/office/drawing/2014/main" xmlns="" id="{B59FCBD0-1D70-400D-9E71-39F9FFB50F28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332" name="직선 연결선 331">
            <a:extLst>
              <a:ext uri="{FF2B5EF4-FFF2-40B4-BE49-F238E27FC236}">
                <a16:creationId xmlns:a16="http://schemas.microsoft.com/office/drawing/2014/main" xmlns="" id="{623E8D8D-28E3-4A0B-B605-484E89F6E156}"/>
              </a:ext>
            </a:extLst>
          </p:cNvPr>
          <p:cNvCxnSpPr>
            <a:cxnSpLocks/>
          </p:cNvCxnSpPr>
          <p:nvPr/>
        </p:nvCxnSpPr>
        <p:spPr>
          <a:xfrm>
            <a:off x="5956250" y="4035769"/>
            <a:ext cx="17835" cy="2129400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사각형: 둥근 모서리 332">
            <a:extLst>
              <a:ext uri="{FF2B5EF4-FFF2-40B4-BE49-F238E27FC236}">
                <a16:creationId xmlns:a16="http://schemas.microsoft.com/office/drawing/2014/main" xmlns="" id="{3AB73DBB-D48E-44A6-9418-31A31C04FEF5}"/>
              </a:ext>
            </a:extLst>
          </p:cNvPr>
          <p:cNvSpPr/>
          <p:nvPr/>
        </p:nvSpPr>
        <p:spPr>
          <a:xfrm>
            <a:off x="5020079" y="3849881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엄마와 딸의 키 데이터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5" name="사각형: 둥근 모서리 334">
            <a:extLst>
              <a:ext uri="{FF2B5EF4-FFF2-40B4-BE49-F238E27FC236}">
                <a16:creationId xmlns:a16="http://schemas.microsoft.com/office/drawing/2014/main" xmlns="" id="{3B2D07CA-084E-4A40-A047-8E05F0DCF575}"/>
              </a:ext>
            </a:extLst>
          </p:cNvPr>
          <p:cNvSpPr/>
          <p:nvPr/>
        </p:nvSpPr>
        <p:spPr>
          <a:xfrm>
            <a:off x="5020079" y="4454981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도로 데이터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CCTV 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7" name="사각형: 둥근 모서리 336">
            <a:extLst>
              <a:ext uri="{FF2B5EF4-FFF2-40B4-BE49-F238E27FC236}">
                <a16:creationId xmlns:a16="http://schemas.microsoft.com/office/drawing/2014/main" xmlns="" id="{AC256BF7-687A-4299-9026-BB7449D87014}"/>
              </a:ext>
            </a:extLst>
          </p:cNvPr>
          <p:cNvSpPr/>
          <p:nvPr/>
        </p:nvSpPr>
        <p:spPr>
          <a:xfrm>
            <a:off x="5020079" y="5060079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퇴직금 화면 조회 이력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회사 임직원 정보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9" name="사각형: 둥근 모서리 338">
            <a:extLst>
              <a:ext uri="{FF2B5EF4-FFF2-40B4-BE49-F238E27FC236}">
                <a16:creationId xmlns:a16="http://schemas.microsoft.com/office/drawing/2014/main" xmlns="" id="{5BB29645-F909-4C33-9EF5-3AEE89B95957}"/>
              </a:ext>
            </a:extLst>
          </p:cNvPr>
          <p:cNvSpPr/>
          <p:nvPr/>
        </p:nvSpPr>
        <p:spPr>
          <a:xfrm>
            <a:off x="5020079" y="5686111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매정 체류 시간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매출 데이터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1" name="Rectangle 304">
            <a:extLst>
              <a:ext uri="{FF2B5EF4-FFF2-40B4-BE49-F238E27FC236}">
                <a16:creationId xmlns:a16="http://schemas.microsoft.com/office/drawing/2014/main" xmlns="" id="{76527E9D-B086-4A22-A26E-C9BA4123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7356" y="3174627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수집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43" name="그룹 342">
            <a:extLst>
              <a:ext uri="{FF2B5EF4-FFF2-40B4-BE49-F238E27FC236}">
                <a16:creationId xmlns:a16="http://schemas.microsoft.com/office/drawing/2014/main" xmlns="" id="{2A636A10-4723-4BD0-A08E-2CC28A27F24E}"/>
              </a:ext>
            </a:extLst>
          </p:cNvPr>
          <p:cNvGrpSpPr/>
          <p:nvPr/>
        </p:nvGrpSpPr>
        <p:grpSpPr>
          <a:xfrm>
            <a:off x="5312123" y="1603854"/>
            <a:ext cx="1306089" cy="1421145"/>
            <a:chOff x="4756843" y="1299465"/>
            <a:chExt cx="1206238" cy="1312498"/>
          </a:xfrm>
        </p:grpSpPr>
        <p:grpSp>
          <p:nvGrpSpPr>
            <p:cNvPr id="345" name="그룹 91">
              <a:extLst>
                <a:ext uri="{FF2B5EF4-FFF2-40B4-BE49-F238E27FC236}">
                  <a16:creationId xmlns:a16="http://schemas.microsoft.com/office/drawing/2014/main" xmlns="" id="{C8EAB226-5F26-448B-9C19-F5288EBECB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56843" y="1299465"/>
              <a:ext cx="1206238" cy="1206747"/>
              <a:chOff x="1149896" y="2743200"/>
              <a:chExt cx="1947664" cy="1947664"/>
            </a:xfrm>
          </p:grpSpPr>
          <p:sp>
            <p:nvSpPr>
              <p:cNvPr id="347" name="타원 90">
                <a:extLst>
                  <a:ext uri="{FF2B5EF4-FFF2-40B4-BE49-F238E27FC236}">
                    <a16:creationId xmlns:a16="http://schemas.microsoft.com/office/drawing/2014/main" xmlns="" id="{6DBE087F-CCB7-4C01-8F20-BBA928CB2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48" name="타원 139">
                <a:extLst>
                  <a:ext uri="{FF2B5EF4-FFF2-40B4-BE49-F238E27FC236}">
                    <a16:creationId xmlns:a16="http://schemas.microsoft.com/office/drawing/2014/main" xmlns="" id="{F66C5CE5-7575-4557-AE09-7372CA4EE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46" name="이등변 삼각형 345">
              <a:extLst>
                <a:ext uri="{FF2B5EF4-FFF2-40B4-BE49-F238E27FC236}">
                  <a16:creationId xmlns:a16="http://schemas.microsoft.com/office/drawing/2014/main" xmlns="" id="{9CB7AD44-D5DB-4F2F-BDD1-B613A956A948}"/>
                </a:ext>
              </a:extLst>
            </p:cNvPr>
            <p:cNvSpPr/>
            <p:nvPr/>
          </p:nvSpPr>
          <p:spPr>
            <a:xfrm rot="10800000">
              <a:off x="5268948" y="2483446"/>
              <a:ext cx="149080" cy="128517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315" name="직선 연결선 314">
            <a:extLst>
              <a:ext uri="{FF2B5EF4-FFF2-40B4-BE49-F238E27FC236}">
                <a16:creationId xmlns:a16="http://schemas.microsoft.com/office/drawing/2014/main" xmlns="" id="{61FD0B03-7686-41E1-9DD6-EE149A25EE24}"/>
              </a:ext>
            </a:extLst>
          </p:cNvPr>
          <p:cNvCxnSpPr>
            <a:cxnSpLocks/>
          </p:cNvCxnSpPr>
          <p:nvPr/>
        </p:nvCxnSpPr>
        <p:spPr>
          <a:xfrm flipH="1">
            <a:off x="8114953" y="4011759"/>
            <a:ext cx="1" cy="1934547"/>
          </a:xfrm>
          <a:prstGeom prst="line">
            <a:avLst/>
          </a:prstGeom>
          <a:ln w="12700">
            <a:solidFill>
              <a:srgbClr val="56A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6" name="사각형: 둥근 모서리 315">
            <a:extLst>
              <a:ext uri="{FF2B5EF4-FFF2-40B4-BE49-F238E27FC236}">
                <a16:creationId xmlns:a16="http://schemas.microsoft.com/office/drawing/2014/main" xmlns="" id="{AF6B59DD-2AE7-487A-913C-4B2A220A37FE}"/>
              </a:ext>
            </a:extLst>
          </p:cNvPr>
          <p:cNvSpPr/>
          <p:nvPr/>
        </p:nvSpPr>
        <p:spPr>
          <a:xfrm>
            <a:off x="7169865" y="3849874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회귀분석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상관관계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8" name="사각형: 둥근 모서리 317">
            <a:extLst>
              <a:ext uri="{FF2B5EF4-FFF2-40B4-BE49-F238E27FC236}">
                <a16:creationId xmlns:a16="http://schemas.microsoft.com/office/drawing/2014/main" xmlns="" id="{23BBB251-8ED7-45CB-A4F9-250B346D0650}"/>
              </a:ext>
            </a:extLst>
          </p:cNvPr>
          <p:cNvSpPr/>
          <p:nvPr/>
        </p:nvSpPr>
        <p:spPr>
          <a:xfrm>
            <a:off x="7169865" y="4461950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상관관계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CCTV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설치 전후 </a:t>
            </a:r>
            <a:r>
              <a:rPr lang="ko-KR" altLang="en-US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범죄발생율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0" name="사각형: 둥근 모서리 319">
            <a:extLst>
              <a:ext uri="{FF2B5EF4-FFF2-40B4-BE49-F238E27FC236}">
                <a16:creationId xmlns:a16="http://schemas.microsoft.com/office/drawing/2014/main" xmlns="" id="{61FD0842-AB72-45E2-AD63-D0D585E6485F}"/>
              </a:ext>
            </a:extLst>
          </p:cNvPr>
          <p:cNvSpPr/>
          <p:nvPr/>
        </p:nvSpPr>
        <p:spPr>
          <a:xfrm>
            <a:off x="7169865" y="5074026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회귀분석</a:t>
            </a:r>
            <a:r>
              <a:rPr lang="en-US" altLang="ko-KR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상관관계</a:t>
            </a:r>
          </a:p>
        </p:txBody>
      </p:sp>
      <p:sp>
        <p:nvSpPr>
          <p:cNvPr id="322" name="사각형: 둥근 모서리 321">
            <a:extLst>
              <a:ext uri="{FF2B5EF4-FFF2-40B4-BE49-F238E27FC236}">
                <a16:creationId xmlns:a16="http://schemas.microsoft.com/office/drawing/2014/main" xmlns="" id="{36BD892B-C89F-498A-8524-1E67AB11C85A}"/>
              </a:ext>
            </a:extLst>
          </p:cNvPr>
          <p:cNvSpPr/>
          <p:nvPr/>
        </p:nvSpPr>
        <p:spPr>
          <a:xfrm>
            <a:off x="7169865" y="5686102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통계적 분석 기법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4" name="Rectangle 304">
            <a:extLst>
              <a:ext uri="{FF2B5EF4-FFF2-40B4-BE49-F238E27FC236}">
                <a16:creationId xmlns:a16="http://schemas.microsoft.com/office/drawing/2014/main" xmlns="" id="{46CBA5EF-0E95-4C57-A59D-60E4F7B56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7140" y="3174630"/>
            <a:ext cx="1775624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통계 분석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26" name="그룹 325">
            <a:extLst>
              <a:ext uri="{FF2B5EF4-FFF2-40B4-BE49-F238E27FC236}">
                <a16:creationId xmlns:a16="http://schemas.microsoft.com/office/drawing/2014/main" xmlns="" id="{7A317A03-5630-4DE0-B0C7-27C277178E21}"/>
              </a:ext>
            </a:extLst>
          </p:cNvPr>
          <p:cNvGrpSpPr/>
          <p:nvPr/>
        </p:nvGrpSpPr>
        <p:grpSpPr>
          <a:xfrm>
            <a:off x="7461908" y="1603854"/>
            <a:ext cx="1306089" cy="1421145"/>
            <a:chOff x="783622" y="1299465"/>
            <a:chExt cx="1206238" cy="1312498"/>
          </a:xfrm>
        </p:grpSpPr>
        <p:grpSp>
          <p:nvGrpSpPr>
            <p:cNvPr id="328" name="그룹 91">
              <a:extLst>
                <a:ext uri="{FF2B5EF4-FFF2-40B4-BE49-F238E27FC236}">
                  <a16:creationId xmlns:a16="http://schemas.microsoft.com/office/drawing/2014/main" xmlns="" id="{CCD25141-131F-4CC6-B705-2A01378701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30" name="타원 90">
                <a:extLst>
                  <a:ext uri="{FF2B5EF4-FFF2-40B4-BE49-F238E27FC236}">
                    <a16:creationId xmlns:a16="http://schemas.microsoft.com/office/drawing/2014/main" xmlns="" id="{6039F2E1-1670-4840-BEB9-A62F8B3F4C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56A2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31" name="타원 139">
                <a:extLst>
                  <a:ext uri="{FF2B5EF4-FFF2-40B4-BE49-F238E27FC236}">
                    <a16:creationId xmlns:a16="http://schemas.microsoft.com/office/drawing/2014/main" xmlns="" id="{9A841355-A9F2-4807-AD36-DFCD7FA4A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29" name="이등변 삼각형 328">
              <a:extLst>
                <a:ext uri="{FF2B5EF4-FFF2-40B4-BE49-F238E27FC236}">
                  <a16:creationId xmlns:a16="http://schemas.microsoft.com/office/drawing/2014/main" xmlns="" id="{FE1CF662-304F-4ABF-8FE2-E6186FEC9332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rgbClr val="56A2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298" name="직선 연결선 297">
            <a:extLst>
              <a:ext uri="{FF2B5EF4-FFF2-40B4-BE49-F238E27FC236}">
                <a16:creationId xmlns:a16="http://schemas.microsoft.com/office/drawing/2014/main" xmlns="" id="{0412ECEF-5A21-4274-9BB3-0353E133121D}"/>
              </a:ext>
            </a:extLst>
          </p:cNvPr>
          <p:cNvCxnSpPr>
            <a:cxnSpLocks/>
          </p:cNvCxnSpPr>
          <p:nvPr/>
        </p:nvCxnSpPr>
        <p:spPr>
          <a:xfrm>
            <a:off x="3856688" y="3938365"/>
            <a:ext cx="3" cy="1759475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사각형: 둥근 모서리 298">
            <a:extLst>
              <a:ext uri="{FF2B5EF4-FFF2-40B4-BE49-F238E27FC236}">
                <a16:creationId xmlns:a16="http://schemas.microsoft.com/office/drawing/2014/main" xmlns="" id="{865ECD44-8366-48D2-B563-6422F957B39E}"/>
              </a:ext>
            </a:extLst>
          </p:cNvPr>
          <p:cNvSpPr/>
          <p:nvPr/>
        </p:nvSpPr>
        <p:spPr>
          <a:xfrm>
            <a:off x="2911600" y="3849868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엄마가 키가 크면 딸이 키가 크</a:t>
            </a:r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</a:t>
            </a:r>
          </a:p>
        </p:txBody>
      </p:sp>
      <p:sp>
        <p:nvSpPr>
          <p:cNvPr id="301" name="사각형: 둥근 모서리 300">
            <a:extLst>
              <a:ext uri="{FF2B5EF4-FFF2-40B4-BE49-F238E27FC236}">
                <a16:creationId xmlns:a16="http://schemas.microsoft.com/office/drawing/2014/main" xmlns="" id="{BC14C5FE-E2C8-4E1E-BB80-0330C3169417}"/>
              </a:ext>
            </a:extLst>
          </p:cNvPr>
          <p:cNvSpPr/>
          <p:nvPr/>
        </p:nvSpPr>
        <p:spPr>
          <a:xfrm>
            <a:off x="2911600" y="4461944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도로의 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CCTV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많으면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범죄예방 효과가 있다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3" name="사각형: 둥근 모서리 302">
            <a:extLst>
              <a:ext uri="{FF2B5EF4-FFF2-40B4-BE49-F238E27FC236}">
                <a16:creationId xmlns:a16="http://schemas.microsoft.com/office/drawing/2014/main" xmlns="" id="{CD217906-6AD9-4731-A278-6B3C4DD30DF4}"/>
              </a:ext>
            </a:extLst>
          </p:cNvPr>
          <p:cNvSpPr/>
          <p:nvPr/>
        </p:nvSpPr>
        <p:spPr>
          <a:xfrm>
            <a:off x="2911600" y="5074018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250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퇴직금 화면을 많이 보는 사람이 퇴직할 확률이 높다</a:t>
            </a:r>
            <a:endParaRPr lang="ko-KR" altLang="en-US" sz="1250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5" name="사각형: 둥근 모서리 304">
            <a:extLst>
              <a:ext uri="{FF2B5EF4-FFF2-40B4-BE49-F238E27FC236}">
                <a16:creationId xmlns:a16="http://schemas.microsoft.com/office/drawing/2014/main" xmlns="" id="{B0F31C51-A794-4BDD-BD6F-51D99C9CCA94}"/>
              </a:ext>
            </a:extLst>
          </p:cNvPr>
          <p:cNvSpPr/>
          <p:nvPr/>
        </p:nvSpPr>
        <p:spPr>
          <a:xfrm>
            <a:off x="2911600" y="5686094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매장에 머무르는 시간이 높을 수록 매출이 높다</a:t>
            </a:r>
            <a:r>
              <a:rPr lang="en-US" altLang="ko-KR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7" name="Rectangle 304">
            <a:extLst>
              <a:ext uri="{FF2B5EF4-FFF2-40B4-BE49-F238E27FC236}">
                <a16:creationId xmlns:a16="http://schemas.microsoft.com/office/drawing/2014/main" xmlns="" id="{A1EFFEF2-718E-4E42-A206-1F5527B11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8877" y="3174627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가설 설정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09" name="그룹 308">
            <a:extLst>
              <a:ext uri="{FF2B5EF4-FFF2-40B4-BE49-F238E27FC236}">
                <a16:creationId xmlns:a16="http://schemas.microsoft.com/office/drawing/2014/main" xmlns="" id="{E45156FF-0AAB-4D99-A782-54331BDB0449}"/>
              </a:ext>
            </a:extLst>
          </p:cNvPr>
          <p:cNvGrpSpPr/>
          <p:nvPr/>
        </p:nvGrpSpPr>
        <p:grpSpPr>
          <a:xfrm>
            <a:off x="3203644" y="1603854"/>
            <a:ext cx="1306089" cy="1421145"/>
            <a:chOff x="6701783" y="1299465"/>
            <a:chExt cx="1206238" cy="1312498"/>
          </a:xfrm>
        </p:grpSpPr>
        <p:grpSp>
          <p:nvGrpSpPr>
            <p:cNvPr id="311" name="그룹 310">
              <a:extLst>
                <a:ext uri="{FF2B5EF4-FFF2-40B4-BE49-F238E27FC236}">
                  <a16:creationId xmlns:a16="http://schemas.microsoft.com/office/drawing/2014/main" xmlns="" id="{5A9250DA-686C-4A1B-ADBC-8213F74376F4}"/>
                </a:ext>
              </a:extLst>
            </p:cNvPr>
            <p:cNvGrpSpPr/>
            <p:nvPr/>
          </p:nvGrpSpPr>
          <p:grpSpPr>
            <a:xfrm>
              <a:off x="6701783" y="1299465"/>
              <a:ext cx="1206238" cy="1206747"/>
              <a:chOff x="6026898" y="3532410"/>
              <a:chExt cx="1532351" cy="1532999"/>
            </a:xfrm>
          </p:grpSpPr>
          <p:sp>
            <p:nvSpPr>
              <p:cNvPr id="313" name="타원 142">
                <a:extLst>
                  <a:ext uri="{FF2B5EF4-FFF2-40B4-BE49-F238E27FC236}">
                    <a16:creationId xmlns:a16="http://schemas.microsoft.com/office/drawing/2014/main" xmlns="" id="{CC4AF263-EEB9-4D7B-B861-76EB4BF8D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6898" y="3532410"/>
                <a:ext cx="1532351" cy="153299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14" name="타원 143">
                <a:extLst>
                  <a:ext uri="{FF2B5EF4-FFF2-40B4-BE49-F238E27FC236}">
                    <a16:creationId xmlns:a16="http://schemas.microsoft.com/office/drawing/2014/main" xmlns="" id="{7077A8E3-13FC-46F8-A58D-024D288F01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6695" y="3782313"/>
                <a:ext cx="1032756" cy="10331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12" name="이등변 삼각형 311">
              <a:extLst>
                <a:ext uri="{FF2B5EF4-FFF2-40B4-BE49-F238E27FC236}">
                  <a16:creationId xmlns:a16="http://schemas.microsoft.com/office/drawing/2014/main" xmlns="" id="{5D7C5C2D-526C-4FF0-B49F-AE012962B717}"/>
                </a:ext>
              </a:extLst>
            </p:cNvPr>
            <p:cNvSpPr/>
            <p:nvPr/>
          </p:nvSpPr>
          <p:spPr>
            <a:xfrm rot="10800000">
              <a:off x="7216928" y="2483446"/>
              <a:ext cx="149080" cy="128517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0BCA4A4-7BCB-43D7-A2AA-A97F65B3D4F5}"/>
              </a:ext>
            </a:extLst>
          </p:cNvPr>
          <p:cNvSpPr txBox="1"/>
          <p:nvPr/>
        </p:nvSpPr>
        <p:spPr>
          <a:xfrm>
            <a:off x="3555689" y="18357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480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E5595433-67AB-422A-A6AE-5475C9F2A155}"/>
              </a:ext>
            </a:extLst>
          </p:cNvPr>
          <p:cNvSpPr txBox="1"/>
          <p:nvPr/>
        </p:nvSpPr>
        <p:spPr>
          <a:xfrm>
            <a:off x="5673763" y="18357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480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xmlns="" id="{229B1CC7-8E46-43AC-ABEA-82B6082BEBFF}"/>
              </a:ext>
            </a:extLst>
          </p:cNvPr>
          <p:cNvSpPr txBox="1"/>
          <p:nvPr/>
        </p:nvSpPr>
        <p:spPr>
          <a:xfrm>
            <a:off x="7835820" y="18357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480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995AB902-A812-4419-AA5B-06A4DED944E9}"/>
              </a:ext>
            </a:extLst>
          </p:cNvPr>
          <p:cNvSpPr txBox="1"/>
          <p:nvPr/>
        </p:nvSpPr>
        <p:spPr>
          <a:xfrm>
            <a:off x="9931671" y="18357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sz="480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xmlns="" id="{81E62F0C-465C-42A1-9903-BF44E63C9186}"/>
              </a:ext>
            </a:extLst>
          </p:cNvPr>
          <p:cNvSpPr/>
          <p:nvPr/>
        </p:nvSpPr>
        <p:spPr>
          <a:xfrm>
            <a:off x="386325" y="2187186"/>
            <a:ext cx="2304256" cy="3118972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 w="9525">
            <a:solidFill>
              <a:schemeClr val="bg1">
                <a:lumMod val="75000"/>
              </a:schemeClr>
            </a:solidFill>
          </a:ln>
          <a:effectLst>
            <a:outerShdw blurRad="50800" dist="38100" dir="2700000" sx="99000" sy="99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7195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2" name="그룹 1081">
            <a:extLst>
              <a:ext uri="{FF2B5EF4-FFF2-40B4-BE49-F238E27FC236}">
                <a16:creationId xmlns:a16="http://schemas.microsoft.com/office/drawing/2014/main" xmlns="" id="{B5709E56-9092-4B3D-B093-659B45EEFDF3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7EF40BB5-F47B-4C4A-8DBD-7AAC43FA118B}"/>
                </a:ext>
              </a:extLst>
            </p:cNvPr>
            <p:cNvSpPr txBox="1"/>
            <p:nvPr/>
          </p:nvSpPr>
          <p:spPr>
            <a:xfrm>
              <a:off x="886856" y="387930"/>
              <a:ext cx="2773115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이론 </a:t>
              </a:r>
              <a:r>
                <a:rPr lang="en-US" altLang="ko-KR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 </a:t>
              </a:r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탐색적 데이터 분석</a:t>
              </a:r>
              <a:r>
                <a:rPr lang="en-US" altLang="ko-KR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(EDA)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66" name="직사각형 1065">
              <a:extLst>
                <a:ext uri="{FF2B5EF4-FFF2-40B4-BE49-F238E27FC236}">
                  <a16:creationId xmlns:a16="http://schemas.microsoft.com/office/drawing/2014/main" xmlns="" id="{89A868F7-CE4D-4E30-9569-2BB7356A9756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xmlns="" id="{38425F8B-CD09-4B65-894F-B9A4C3E7232A}"/>
                </a:ext>
              </a:extLst>
            </p:cNvPr>
            <p:cNvSpPr txBox="1"/>
            <p:nvPr/>
          </p:nvSpPr>
          <p:spPr>
            <a:xfrm>
              <a:off x="227316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1076" name="직선 연결선 1075">
              <a:extLst>
                <a:ext uri="{FF2B5EF4-FFF2-40B4-BE49-F238E27FC236}">
                  <a16:creationId xmlns:a16="http://schemas.microsoft.com/office/drawing/2014/main" xmlns="" id="{9746FAB5-5E7E-4D8A-9920-675032B90E38}"/>
                </a:ext>
              </a:extLst>
            </p:cNvPr>
            <p:cNvCxnSpPr>
              <a:cxnSpLocks/>
              <a:endCxn id="187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7" name="직사각형 1076">
              <a:extLst>
                <a:ext uri="{FF2B5EF4-FFF2-40B4-BE49-F238E27FC236}">
                  <a16:creationId xmlns:a16="http://schemas.microsoft.com/office/drawing/2014/main" xmlns="" id="{C09DE7B4-0992-492D-89CF-24092F8E37C7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081" name="그룹 1080">
              <a:extLst>
                <a:ext uri="{FF2B5EF4-FFF2-40B4-BE49-F238E27FC236}">
                  <a16:creationId xmlns:a16="http://schemas.microsoft.com/office/drawing/2014/main" xmlns="" id="{D264FD46-93C3-4EBE-9E37-FF026474142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079" name="타원 1078">
                <a:extLst>
                  <a:ext uri="{FF2B5EF4-FFF2-40B4-BE49-F238E27FC236}">
                    <a16:creationId xmlns:a16="http://schemas.microsoft.com/office/drawing/2014/main" xmlns="" id="{E7691BD6-9AE9-452B-8FEE-293B6B561902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5" name="타원 184">
                <a:extLst>
                  <a:ext uri="{FF2B5EF4-FFF2-40B4-BE49-F238E27FC236}">
                    <a16:creationId xmlns:a16="http://schemas.microsoft.com/office/drawing/2014/main" xmlns="" id="{5E7220FE-C6C5-400E-A47C-AF738631CF6B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6" name="타원 185">
                <a:extLst>
                  <a:ext uri="{FF2B5EF4-FFF2-40B4-BE49-F238E27FC236}">
                    <a16:creationId xmlns:a16="http://schemas.microsoft.com/office/drawing/2014/main" xmlns="" id="{FBF4A938-5886-4AC1-B6A8-6E52B06007A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7" name="타원 186">
                <a:extLst>
                  <a:ext uri="{FF2B5EF4-FFF2-40B4-BE49-F238E27FC236}">
                    <a16:creationId xmlns:a16="http://schemas.microsoft.com/office/drawing/2014/main" xmlns="" id="{71FE918A-5D86-404E-B0D3-55E54F534900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0" name="그룹 189">
              <a:extLst>
                <a:ext uri="{FF2B5EF4-FFF2-40B4-BE49-F238E27FC236}">
                  <a16:creationId xmlns:a16="http://schemas.microsoft.com/office/drawing/2014/main" xmlns="" id="{5CD08F1F-7693-40F7-B507-66C38277AC67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91" name="타원 190">
                <a:extLst>
                  <a:ext uri="{FF2B5EF4-FFF2-40B4-BE49-F238E27FC236}">
                    <a16:creationId xmlns:a16="http://schemas.microsoft.com/office/drawing/2014/main" xmlns="" id="{1F5AD680-EDCA-4FA0-90A1-B36B6A2583A0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2" name="타원 191">
                <a:extLst>
                  <a:ext uri="{FF2B5EF4-FFF2-40B4-BE49-F238E27FC236}">
                    <a16:creationId xmlns:a16="http://schemas.microsoft.com/office/drawing/2014/main" xmlns="" id="{E1A7B526-F75D-4C01-8186-ED3D32D6CFF3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3" name="타원 192">
                <a:extLst>
                  <a:ext uri="{FF2B5EF4-FFF2-40B4-BE49-F238E27FC236}">
                    <a16:creationId xmlns:a16="http://schemas.microsoft.com/office/drawing/2014/main" xmlns="" id="{6F2EE2B7-AA66-4FF7-9A5F-394C4FEC5F3B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4" name="타원 193">
                <a:extLst>
                  <a:ext uri="{FF2B5EF4-FFF2-40B4-BE49-F238E27FC236}">
                    <a16:creationId xmlns:a16="http://schemas.microsoft.com/office/drawing/2014/main" xmlns="" id="{D9221810-5C2C-40F3-97DF-FF287F277231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xmlns="" id="{263EC899-09FE-4D2E-8B36-AF510B3AA540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97" name="그림 196">
                <a:extLst>
                  <a:ext uri="{FF2B5EF4-FFF2-40B4-BE49-F238E27FC236}">
                    <a16:creationId xmlns:a16="http://schemas.microsoft.com/office/drawing/2014/main" xmlns="" id="{725173D9-6474-48E4-BD20-52419599C0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98" name="object 28">
                <a:extLst>
                  <a:ext uri="{FF2B5EF4-FFF2-40B4-BE49-F238E27FC236}">
                    <a16:creationId xmlns:a16="http://schemas.microsoft.com/office/drawing/2014/main" xmlns="" id="{F74A6EC0-8D46-4057-8637-054A17E21848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99" name="그림 198">
                <a:extLst>
                  <a:ext uri="{FF2B5EF4-FFF2-40B4-BE49-F238E27FC236}">
                    <a16:creationId xmlns:a16="http://schemas.microsoft.com/office/drawing/2014/main" xmlns="" id="{B05B485A-846E-4172-B6BF-8F48A6BFD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132" name="슬라이드 번호 개체 틀 2">
            <a:extLst>
              <a:ext uri="{FF2B5EF4-FFF2-40B4-BE49-F238E27FC236}">
                <a16:creationId xmlns:a16="http://schemas.microsoft.com/office/drawing/2014/main" xmlns="" id="{59FD7CCE-8E94-4B8F-A6F3-538ACA3CA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6</a:t>
            </a:fld>
            <a:endParaRPr lang="ko-KR" altLang="en-US" sz="1400" dirty="0"/>
          </a:p>
        </p:txBody>
      </p:sp>
      <p:cxnSp>
        <p:nvCxnSpPr>
          <p:cNvPr id="349" name="직선 연결선 348">
            <a:extLst>
              <a:ext uri="{FF2B5EF4-FFF2-40B4-BE49-F238E27FC236}">
                <a16:creationId xmlns:a16="http://schemas.microsoft.com/office/drawing/2014/main" xmlns="" id="{A5BC860D-C804-4302-9EB9-D9B51BFB5E62}"/>
              </a:ext>
            </a:extLst>
          </p:cNvPr>
          <p:cNvCxnSpPr>
            <a:cxnSpLocks/>
          </p:cNvCxnSpPr>
          <p:nvPr/>
        </p:nvCxnSpPr>
        <p:spPr>
          <a:xfrm>
            <a:off x="10222514" y="4013979"/>
            <a:ext cx="1831" cy="1734131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0" name="사각형: 둥근 모서리 349">
            <a:extLst>
              <a:ext uri="{FF2B5EF4-FFF2-40B4-BE49-F238E27FC236}">
                <a16:creationId xmlns:a16="http://schemas.microsoft.com/office/drawing/2014/main" xmlns="" id="{8192AB5B-04C4-4FAD-AA44-765C94E206CC}"/>
              </a:ext>
            </a:extLst>
          </p:cNvPr>
          <p:cNvSpPr/>
          <p:nvPr/>
        </p:nvSpPr>
        <p:spPr>
          <a:xfrm>
            <a:off x="9278342" y="3849874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남자들이 기저귀를 </a:t>
            </a:r>
            <a:r>
              <a:rPr lang="ko-KR" altLang="en-US" sz="1333" spc="-4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사러와서</a:t>
            </a:r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맥주를 사는구나</a:t>
            </a:r>
          </a:p>
        </p:txBody>
      </p:sp>
      <p:sp>
        <p:nvSpPr>
          <p:cNvPr id="352" name="사각형: 둥근 모서리 351">
            <a:extLst>
              <a:ext uri="{FF2B5EF4-FFF2-40B4-BE49-F238E27FC236}">
                <a16:creationId xmlns:a16="http://schemas.microsoft.com/office/drawing/2014/main" xmlns="" id="{C047A8EA-67FD-44C9-9EA0-9B0CAE5BE1A8}"/>
              </a:ext>
            </a:extLst>
          </p:cNvPr>
          <p:cNvSpPr/>
          <p:nvPr/>
        </p:nvSpPr>
        <p:spPr>
          <a:xfrm>
            <a:off x="9278342" y="4461950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어떤 음식을 먹는 사람이 암에 </a:t>
            </a:r>
            <a:r>
              <a:rPr lang="ko-KR" altLang="en-US" sz="1333" spc="-4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덜걸린다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4" name="사각형: 둥근 모서리 353">
            <a:extLst>
              <a:ext uri="{FF2B5EF4-FFF2-40B4-BE49-F238E27FC236}">
                <a16:creationId xmlns:a16="http://schemas.microsoft.com/office/drawing/2014/main" xmlns="" id="{95D3E8E0-9F0B-496E-9466-CF289E13DA52}"/>
              </a:ext>
            </a:extLst>
          </p:cNvPr>
          <p:cNvSpPr/>
          <p:nvPr/>
        </p:nvSpPr>
        <p:spPr>
          <a:xfrm>
            <a:off x="9278342" y="5074026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돈까스</a:t>
            </a:r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집은 대학 주변에서만 잘되는구나</a:t>
            </a:r>
          </a:p>
        </p:txBody>
      </p:sp>
      <p:sp>
        <p:nvSpPr>
          <p:cNvPr id="356" name="사각형: 둥근 모서리 355">
            <a:extLst>
              <a:ext uri="{FF2B5EF4-FFF2-40B4-BE49-F238E27FC236}">
                <a16:creationId xmlns:a16="http://schemas.microsoft.com/office/drawing/2014/main" xmlns="" id="{9E47631C-328F-46AC-A75D-314FB56CB8A0}"/>
              </a:ext>
            </a:extLst>
          </p:cNvPr>
          <p:cNvSpPr/>
          <p:nvPr/>
        </p:nvSpPr>
        <p:spPr>
          <a:xfrm>
            <a:off x="9278342" y="5686102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어떤 성격을 가진 사람이 해당 직무를 잘 수행한다</a:t>
            </a:r>
          </a:p>
        </p:txBody>
      </p:sp>
      <p:sp>
        <p:nvSpPr>
          <p:cNvPr id="358" name="Rectangle 304">
            <a:extLst>
              <a:ext uri="{FF2B5EF4-FFF2-40B4-BE49-F238E27FC236}">
                <a16:creationId xmlns:a16="http://schemas.microsoft.com/office/drawing/2014/main" xmlns="" id="{15382108-3E7D-4F76-AE8A-6E90485FD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5618" y="3174630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인사이트</a:t>
            </a: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발견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60" name="그룹 359">
            <a:extLst>
              <a:ext uri="{FF2B5EF4-FFF2-40B4-BE49-F238E27FC236}">
                <a16:creationId xmlns:a16="http://schemas.microsoft.com/office/drawing/2014/main" xmlns="" id="{093293CE-C398-4A27-A528-8340795D1DEF}"/>
              </a:ext>
            </a:extLst>
          </p:cNvPr>
          <p:cNvGrpSpPr/>
          <p:nvPr/>
        </p:nvGrpSpPr>
        <p:grpSpPr>
          <a:xfrm>
            <a:off x="9570385" y="1603854"/>
            <a:ext cx="1306089" cy="1421145"/>
            <a:chOff x="783622" y="1299465"/>
            <a:chExt cx="1206238" cy="1312498"/>
          </a:xfrm>
        </p:grpSpPr>
        <p:grpSp>
          <p:nvGrpSpPr>
            <p:cNvPr id="362" name="그룹 91">
              <a:extLst>
                <a:ext uri="{FF2B5EF4-FFF2-40B4-BE49-F238E27FC236}">
                  <a16:creationId xmlns:a16="http://schemas.microsoft.com/office/drawing/2014/main" xmlns="" id="{920161A3-F80F-42A2-8820-DD46A25DA6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64" name="타원 90">
                <a:extLst>
                  <a:ext uri="{FF2B5EF4-FFF2-40B4-BE49-F238E27FC236}">
                    <a16:creationId xmlns:a16="http://schemas.microsoft.com/office/drawing/2014/main" xmlns="" id="{2D243CAD-74E8-452A-89DA-6F0FAAB160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65" name="타원 139">
                <a:extLst>
                  <a:ext uri="{FF2B5EF4-FFF2-40B4-BE49-F238E27FC236}">
                    <a16:creationId xmlns:a16="http://schemas.microsoft.com/office/drawing/2014/main" xmlns="" id="{86E0144F-C073-40F2-BF6E-109E68249E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63" name="이등변 삼각형 362">
              <a:extLst>
                <a:ext uri="{FF2B5EF4-FFF2-40B4-BE49-F238E27FC236}">
                  <a16:creationId xmlns:a16="http://schemas.microsoft.com/office/drawing/2014/main" xmlns="" id="{B59FCBD0-1D70-400D-9E71-39F9FFB50F28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332" name="직선 연결선 331">
            <a:extLst>
              <a:ext uri="{FF2B5EF4-FFF2-40B4-BE49-F238E27FC236}">
                <a16:creationId xmlns:a16="http://schemas.microsoft.com/office/drawing/2014/main" xmlns="" id="{623E8D8D-28E3-4A0B-B605-484E89F6E156}"/>
              </a:ext>
            </a:extLst>
          </p:cNvPr>
          <p:cNvCxnSpPr>
            <a:cxnSpLocks/>
          </p:cNvCxnSpPr>
          <p:nvPr/>
        </p:nvCxnSpPr>
        <p:spPr>
          <a:xfrm>
            <a:off x="5956250" y="4035769"/>
            <a:ext cx="17835" cy="2129400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사각형: 둥근 모서리 332">
            <a:extLst>
              <a:ext uri="{FF2B5EF4-FFF2-40B4-BE49-F238E27FC236}">
                <a16:creationId xmlns:a16="http://schemas.microsoft.com/office/drawing/2014/main" xmlns="" id="{3AB73DBB-D48E-44A6-9418-31A31C04FEF5}"/>
              </a:ext>
            </a:extLst>
          </p:cNvPr>
          <p:cNvSpPr/>
          <p:nvPr/>
        </p:nvSpPr>
        <p:spPr>
          <a:xfrm>
            <a:off x="5020079" y="3849881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</a:t>
            </a:r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대시보드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5" name="사각형: 둥근 모서리 334">
            <a:extLst>
              <a:ext uri="{FF2B5EF4-FFF2-40B4-BE49-F238E27FC236}">
                <a16:creationId xmlns:a16="http://schemas.microsoft.com/office/drawing/2014/main" xmlns="" id="{3B2D07CA-084E-4A40-A047-8E05F0DCF575}"/>
              </a:ext>
            </a:extLst>
          </p:cNvPr>
          <p:cNvSpPr/>
          <p:nvPr/>
        </p:nvSpPr>
        <p:spPr>
          <a:xfrm>
            <a:off x="5020079" y="4454981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생존 </a:t>
            </a:r>
            <a:r>
              <a:rPr lang="ko-KR" altLang="en-US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대시보드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7" name="사각형: 둥근 모서리 336">
            <a:extLst>
              <a:ext uri="{FF2B5EF4-FFF2-40B4-BE49-F238E27FC236}">
                <a16:creationId xmlns:a16="http://schemas.microsoft.com/office/drawing/2014/main" xmlns="" id="{AC256BF7-687A-4299-9026-BB7449D87014}"/>
              </a:ext>
            </a:extLst>
          </p:cNvPr>
          <p:cNvSpPr/>
          <p:nvPr/>
        </p:nvSpPr>
        <p:spPr>
          <a:xfrm>
            <a:off x="5020079" y="5060079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</a:t>
            </a:r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대시보드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9" name="사각형: 둥근 모서리 338">
            <a:extLst>
              <a:ext uri="{FF2B5EF4-FFF2-40B4-BE49-F238E27FC236}">
                <a16:creationId xmlns:a16="http://schemas.microsoft.com/office/drawing/2014/main" xmlns="" id="{5BB29645-F909-4C33-9EF5-3AEE89B95957}"/>
              </a:ext>
            </a:extLst>
          </p:cNvPr>
          <p:cNvSpPr/>
          <p:nvPr/>
        </p:nvSpPr>
        <p:spPr>
          <a:xfrm>
            <a:off x="5020079" y="5686111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인사 </a:t>
            </a:r>
            <a:r>
              <a:rPr lang="ko-KR" altLang="en-US" sz="1333" spc="-40" dirty="0" err="1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대시보드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1" name="Rectangle 304">
            <a:extLst>
              <a:ext uri="{FF2B5EF4-FFF2-40B4-BE49-F238E27FC236}">
                <a16:creationId xmlns:a16="http://schemas.microsoft.com/office/drawing/2014/main" xmlns="" id="{76527E9D-B086-4A22-A26E-C9BA41234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7356" y="3174627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시각화</a:t>
            </a:r>
            <a:r>
              <a:rPr lang="en-US" altLang="ko-KR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탐색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43" name="그룹 342">
            <a:extLst>
              <a:ext uri="{FF2B5EF4-FFF2-40B4-BE49-F238E27FC236}">
                <a16:creationId xmlns:a16="http://schemas.microsoft.com/office/drawing/2014/main" xmlns="" id="{2A636A10-4723-4BD0-A08E-2CC28A27F24E}"/>
              </a:ext>
            </a:extLst>
          </p:cNvPr>
          <p:cNvGrpSpPr/>
          <p:nvPr/>
        </p:nvGrpSpPr>
        <p:grpSpPr>
          <a:xfrm>
            <a:off x="5312123" y="1603854"/>
            <a:ext cx="1306089" cy="1421145"/>
            <a:chOff x="4756843" y="1299465"/>
            <a:chExt cx="1206238" cy="1312498"/>
          </a:xfrm>
        </p:grpSpPr>
        <p:grpSp>
          <p:nvGrpSpPr>
            <p:cNvPr id="345" name="그룹 91">
              <a:extLst>
                <a:ext uri="{FF2B5EF4-FFF2-40B4-BE49-F238E27FC236}">
                  <a16:creationId xmlns:a16="http://schemas.microsoft.com/office/drawing/2014/main" xmlns="" id="{C8EAB226-5F26-448B-9C19-F5288EBECBA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56843" y="1299465"/>
              <a:ext cx="1206238" cy="1206747"/>
              <a:chOff x="1149896" y="2743200"/>
              <a:chExt cx="1947664" cy="1947664"/>
            </a:xfrm>
          </p:grpSpPr>
          <p:sp>
            <p:nvSpPr>
              <p:cNvPr id="347" name="타원 90">
                <a:extLst>
                  <a:ext uri="{FF2B5EF4-FFF2-40B4-BE49-F238E27FC236}">
                    <a16:creationId xmlns:a16="http://schemas.microsoft.com/office/drawing/2014/main" xmlns="" id="{6DBE087F-CCB7-4C01-8F20-BBA928CB2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48" name="타원 139">
                <a:extLst>
                  <a:ext uri="{FF2B5EF4-FFF2-40B4-BE49-F238E27FC236}">
                    <a16:creationId xmlns:a16="http://schemas.microsoft.com/office/drawing/2014/main" xmlns="" id="{F66C5CE5-7575-4557-AE09-7372CA4EEE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46" name="이등변 삼각형 345">
              <a:extLst>
                <a:ext uri="{FF2B5EF4-FFF2-40B4-BE49-F238E27FC236}">
                  <a16:creationId xmlns:a16="http://schemas.microsoft.com/office/drawing/2014/main" xmlns="" id="{9CB7AD44-D5DB-4F2F-BDD1-B613A956A948}"/>
                </a:ext>
              </a:extLst>
            </p:cNvPr>
            <p:cNvSpPr/>
            <p:nvPr/>
          </p:nvSpPr>
          <p:spPr>
            <a:xfrm rot="10800000">
              <a:off x="5268948" y="2483446"/>
              <a:ext cx="149080" cy="128517"/>
            </a:xfrm>
            <a:prstGeom prst="triangl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315" name="직선 연결선 314">
            <a:extLst>
              <a:ext uri="{FF2B5EF4-FFF2-40B4-BE49-F238E27FC236}">
                <a16:creationId xmlns:a16="http://schemas.microsoft.com/office/drawing/2014/main" xmlns="" id="{61FD0B03-7686-41E1-9DD6-EE149A25EE24}"/>
              </a:ext>
            </a:extLst>
          </p:cNvPr>
          <p:cNvCxnSpPr>
            <a:cxnSpLocks/>
          </p:cNvCxnSpPr>
          <p:nvPr/>
        </p:nvCxnSpPr>
        <p:spPr>
          <a:xfrm flipH="1">
            <a:off x="8114953" y="4011759"/>
            <a:ext cx="1" cy="1934547"/>
          </a:xfrm>
          <a:prstGeom prst="line">
            <a:avLst/>
          </a:prstGeom>
          <a:ln w="12700">
            <a:solidFill>
              <a:srgbClr val="56A2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6" name="사각형: 둥근 모서리 315">
            <a:extLst>
              <a:ext uri="{FF2B5EF4-FFF2-40B4-BE49-F238E27FC236}">
                <a16:creationId xmlns:a16="http://schemas.microsoft.com/office/drawing/2014/main" xmlns="" id="{AF6B59DD-2AE7-487A-913C-4B2A220A37FE}"/>
              </a:ext>
            </a:extLst>
          </p:cNvPr>
          <p:cNvSpPr/>
          <p:nvPr/>
        </p:nvSpPr>
        <p:spPr>
          <a:xfrm>
            <a:off x="7169865" y="3849874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장바구니 분석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8" name="사각형: 둥근 모서리 317">
            <a:extLst>
              <a:ext uri="{FF2B5EF4-FFF2-40B4-BE49-F238E27FC236}">
                <a16:creationId xmlns:a16="http://schemas.microsoft.com/office/drawing/2014/main" xmlns="" id="{23BBB251-8ED7-45CB-A4F9-250B346D0650}"/>
              </a:ext>
            </a:extLst>
          </p:cNvPr>
          <p:cNvSpPr/>
          <p:nvPr/>
        </p:nvSpPr>
        <p:spPr>
          <a:xfrm>
            <a:off x="7169865" y="4461950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생존 분석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0" name="사각형: 둥근 모서리 319">
            <a:extLst>
              <a:ext uri="{FF2B5EF4-FFF2-40B4-BE49-F238E27FC236}">
                <a16:creationId xmlns:a16="http://schemas.microsoft.com/office/drawing/2014/main" xmlns="" id="{61FD0842-AB72-45E2-AD63-D0D585E6485F}"/>
              </a:ext>
            </a:extLst>
          </p:cNvPr>
          <p:cNvSpPr/>
          <p:nvPr/>
        </p:nvSpPr>
        <p:spPr>
          <a:xfrm>
            <a:off x="7169865" y="5074026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상권 분석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2" name="사각형: 둥근 모서리 321">
            <a:extLst>
              <a:ext uri="{FF2B5EF4-FFF2-40B4-BE49-F238E27FC236}">
                <a16:creationId xmlns:a16="http://schemas.microsoft.com/office/drawing/2014/main" xmlns="" id="{36BD892B-C89F-498A-8524-1E67AB11C85A}"/>
              </a:ext>
            </a:extLst>
          </p:cNvPr>
          <p:cNvSpPr/>
          <p:nvPr/>
        </p:nvSpPr>
        <p:spPr>
          <a:xfrm>
            <a:off x="7169865" y="5686102"/>
            <a:ext cx="1890177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직무 분석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4" name="Rectangle 304">
            <a:extLst>
              <a:ext uri="{FF2B5EF4-FFF2-40B4-BE49-F238E27FC236}">
                <a16:creationId xmlns:a16="http://schemas.microsoft.com/office/drawing/2014/main" xmlns="" id="{46CBA5EF-0E95-4C57-A59D-60E4F7B56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7140" y="3174630"/>
            <a:ext cx="1775624" cy="33855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패턴 도출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26" name="그룹 325">
            <a:extLst>
              <a:ext uri="{FF2B5EF4-FFF2-40B4-BE49-F238E27FC236}">
                <a16:creationId xmlns:a16="http://schemas.microsoft.com/office/drawing/2014/main" xmlns="" id="{7A317A03-5630-4DE0-B0C7-27C277178E21}"/>
              </a:ext>
            </a:extLst>
          </p:cNvPr>
          <p:cNvGrpSpPr/>
          <p:nvPr/>
        </p:nvGrpSpPr>
        <p:grpSpPr>
          <a:xfrm>
            <a:off x="7461908" y="1603854"/>
            <a:ext cx="1306089" cy="1421145"/>
            <a:chOff x="783622" y="1299465"/>
            <a:chExt cx="1206238" cy="1312498"/>
          </a:xfrm>
        </p:grpSpPr>
        <p:grpSp>
          <p:nvGrpSpPr>
            <p:cNvPr id="328" name="그룹 91">
              <a:extLst>
                <a:ext uri="{FF2B5EF4-FFF2-40B4-BE49-F238E27FC236}">
                  <a16:creationId xmlns:a16="http://schemas.microsoft.com/office/drawing/2014/main" xmlns="" id="{CCD25141-131F-4CC6-B705-2A01378701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3622" y="1299465"/>
              <a:ext cx="1206238" cy="1206747"/>
              <a:chOff x="1149896" y="2743200"/>
              <a:chExt cx="1947664" cy="1947664"/>
            </a:xfrm>
          </p:grpSpPr>
          <p:sp>
            <p:nvSpPr>
              <p:cNvPr id="330" name="타원 90">
                <a:extLst>
                  <a:ext uri="{FF2B5EF4-FFF2-40B4-BE49-F238E27FC236}">
                    <a16:creationId xmlns:a16="http://schemas.microsoft.com/office/drawing/2014/main" xmlns="" id="{6039F2E1-1670-4840-BEB9-A62F8B3F4C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49896" y="2743200"/>
                <a:ext cx="1947664" cy="1947664"/>
              </a:xfrm>
              <a:prstGeom prst="ellipse">
                <a:avLst/>
              </a:prstGeom>
              <a:solidFill>
                <a:srgbClr val="56A2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31" name="타원 139">
                <a:extLst>
                  <a:ext uri="{FF2B5EF4-FFF2-40B4-BE49-F238E27FC236}">
                    <a16:creationId xmlns:a16="http://schemas.microsoft.com/office/drawing/2014/main" xmlns="" id="{9A841355-A9F2-4807-AD36-DFCD7FA4A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396" y="3060700"/>
                <a:ext cx="1312664" cy="131266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29" name="이등변 삼각형 328">
              <a:extLst>
                <a:ext uri="{FF2B5EF4-FFF2-40B4-BE49-F238E27FC236}">
                  <a16:creationId xmlns:a16="http://schemas.microsoft.com/office/drawing/2014/main" xmlns="" id="{FE1CF662-304F-4ABF-8FE2-E6186FEC9332}"/>
                </a:ext>
              </a:extLst>
            </p:cNvPr>
            <p:cNvSpPr/>
            <p:nvPr/>
          </p:nvSpPr>
          <p:spPr>
            <a:xfrm rot="10800000">
              <a:off x="1312202" y="2483446"/>
              <a:ext cx="149080" cy="128517"/>
            </a:xfrm>
            <a:prstGeom prst="triangle">
              <a:avLst/>
            </a:prstGeom>
            <a:solidFill>
              <a:srgbClr val="56A2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cxnSp>
        <p:nvCxnSpPr>
          <p:cNvPr id="298" name="직선 연결선 297">
            <a:extLst>
              <a:ext uri="{FF2B5EF4-FFF2-40B4-BE49-F238E27FC236}">
                <a16:creationId xmlns:a16="http://schemas.microsoft.com/office/drawing/2014/main" xmlns="" id="{0412ECEF-5A21-4274-9BB3-0353E133121D}"/>
              </a:ext>
            </a:extLst>
          </p:cNvPr>
          <p:cNvCxnSpPr>
            <a:cxnSpLocks/>
          </p:cNvCxnSpPr>
          <p:nvPr/>
        </p:nvCxnSpPr>
        <p:spPr>
          <a:xfrm>
            <a:off x="3856688" y="3938365"/>
            <a:ext cx="3" cy="1759475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9" name="사각형: 둥근 모서리 298">
            <a:extLst>
              <a:ext uri="{FF2B5EF4-FFF2-40B4-BE49-F238E27FC236}">
                <a16:creationId xmlns:a16="http://schemas.microsoft.com/office/drawing/2014/main" xmlns="" id="{865ECD44-8366-48D2-B563-6422F957B39E}"/>
              </a:ext>
            </a:extLst>
          </p:cNvPr>
          <p:cNvSpPr/>
          <p:nvPr/>
        </p:nvSpPr>
        <p:spPr>
          <a:xfrm>
            <a:off x="2911600" y="3849868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</a:t>
            </a:r>
            <a:r>
              <a:rPr lang="ko-KR" altLang="en-US" sz="1333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</a:t>
            </a:r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데이터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1" name="사각형: 둥근 모서리 300">
            <a:extLst>
              <a:ext uri="{FF2B5EF4-FFF2-40B4-BE49-F238E27FC236}">
                <a16:creationId xmlns:a16="http://schemas.microsoft.com/office/drawing/2014/main" xmlns="" id="{BC14C5FE-E2C8-4E1E-BB80-0330C3169417}"/>
              </a:ext>
            </a:extLst>
          </p:cNvPr>
          <p:cNvSpPr/>
          <p:nvPr/>
        </p:nvSpPr>
        <p:spPr>
          <a:xfrm>
            <a:off x="2911600" y="4461944"/>
            <a:ext cx="1890176" cy="492157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생존 데이터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3" name="사각형: 둥근 모서리 302">
            <a:extLst>
              <a:ext uri="{FF2B5EF4-FFF2-40B4-BE49-F238E27FC236}">
                <a16:creationId xmlns:a16="http://schemas.microsoft.com/office/drawing/2014/main" xmlns="" id="{CD217906-6AD9-4731-A278-6B3C4DD30DF4}"/>
              </a:ext>
            </a:extLst>
          </p:cNvPr>
          <p:cNvSpPr/>
          <p:nvPr/>
        </p:nvSpPr>
        <p:spPr>
          <a:xfrm>
            <a:off x="2911600" y="5074018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0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</a:t>
            </a:r>
            <a:r>
              <a:rPr lang="ko-KR" altLang="en-US" sz="1330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</a:t>
            </a:r>
            <a:r>
              <a:rPr lang="ko-KR" altLang="en-US" sz="1330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330" spc="-4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</a:p>
        </p:txBody>
      </p:sp>
      <p:sp>
        <p:nvSpPr>
          <p:cNvPr id="305" name="사각형: 둥근 모서리 304">
            <a:extLst>
              <a:ext uri="{FF2B5EF4-FFF2-40B4-BE49-F238E27FC236}">
                <a16:creationId xmlns:a16="http://schemas.microsoft.com/office/drawing/2014/main" xmlns="" id="{B0F31C51-A794-4BDD-BD6F-51D99C9CCA94}"/>
              </a:ext>
            </a:extLst>
          </p:cNvPr>
          <p:cNvSpPr/>
          <p:nvPr/>
        </p:nvSpPr>
        <p:spPr>
          <a:xfrm>
            <a:off x="2911600" y="5686094"/>
            <a:ext cx="1890176" cy="492159"/>
          </a:xfrm>
          <a:prstGeom prst="roundRect">
            <a:avLst>
              <a:gd name="adj" fmla="val 11428"/>
            </a:avLst>
          </a:prstGeom>
          <a:solidFill>
            <a:schemeClr val="bg1"/>
          </a:solidFill>
          <a:ln w="6350">
            <a:noFill/>
          </a:ln>
          <a:effectLst>
            <a:innerShdw blurRad="114300">
              <a:schemeClr val="bg1">
                <a:lumMod val="8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5519"/>
            <a:r>
              <a:rPr lang="ko-KR" altLang="en-US" sz="1333" spc="-40" dirty="0" smtClean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인사 데이터</a:t>
            </a:r>
            <a:endParaRPr lang="ko-KR" altLang="en-US" sz="1333" spc="-4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7" name="Rectangle 304">
            <a:extLst>
              <a:ext uri="{FF2B5EF4-FFF2-40B4-BE49-F238E27FC236}">
                <a16:creationId xmlns:a16="http://schemas.microsoft.com/office/drawing/2014/main" xmlns="" id="{A1EFFEF2-718E-4E42-A206-1F5527B11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8877" y="3174627"/>
            <a:ext cx="17756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600" spc="-67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수집</a:t>
            </a:r>
            <a:endParaRPr lang="en-US" altLang="ko-KR" sz="1600" spc="-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09" name="그룹 308">
            <a:extLst>
              <a:ext uri="{FF2B5EF4-FFF2-40B4-BE49-F238E27FC236}">
                <a16:creationId xmlns:a16="http://schemas.microsoft.com/office/drawing/2014/main" xmlns="" id="{E45156FF-0AAB-4D99-A782-54331BDB0449}"/>
              </a:ext>
            </a:extLst>
          </p:cNvPr>
          <p:cNvGrpSpPr/>
          <p:nvPr/>
        </p:nvGrpSpPr>
        <p:grpSpPr>
          <a:xfrm>
            <a:off x="3203644" y="1603854"/>
            <a:ext cx="1306089" cy="1421145"/>
            <a:chOff x="6701783" y="1299465"/>
            <a:chExt cx="1206238" cy="1312498"/>
          </a:xfrm>
        </p:grpSpPr>
        <p:grpSp>
          <p:nvGrpSpPr>
            <p:cNvPr id="311" name="그룹 310">
              <a:extLst>
                <a:ext uri="{FF2B5EF4-FFF2-40B4-BE49-F238E27FC236}">
                  <a16:creationId xmlns:a16="http://schemas.microsoft.com/office/drawing/2014/main" xmlns="" id="{5A9250DA-686C-4A1B-ADBC-8213F74376F4}"/>
                </a:ext>
              </a:extLst>
            </p:cNvPr>
            <p:cNvGrpSpPr/>
            <p:nvPr/>
          </p:nvGrpSpPr>
          <p:grpSpPr>
            <a:xfrm>
              <a:off x="6701783" y="1299465"/>
              <a:ext cx="1206238" cy="1206747"/>
              <a:chOff x="6026898" y="3532410"/>
              <a:chExt cx="1532351" cy="1532999"/>
            </a:xfrm>
          </p:grpSpPr>
          <p:sp>
            <p:nvSpPr>
              <p:cNvPr id="313" name="타원 142">
                <a:extLst>
                  <a:ext uri="{FF2B5EF4-FFF2-40B4-BE49-F238E27FC236}">
                    <a16:creationId xmlns:a16="http://schemas.microsoft.com/office/drawing/2014/main" xmlns="" id="{CC4AF263-EEB9-4D7B-B861-76EB4BF8DD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6898" y="3532410"/>
                <a:ext cx="1532351" cy="153299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14" name="타원 143">
                <a:extLst>
                  <a:ext uri="{FF2B5EF4-FFF2-40B4-BE49-F238E27FC236}">
                    <a16:creationId xmlns:a16="http://schemas.microsoft.com/office/drawing/2014/main" xmlns="" id="{7077A8E3-13FC-46F8-A58D-024D288F01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6695" y="3782313"/>
                <a:ext cx="1032756" cy="103319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defRPr>
                </a:lvl9pPr>
              </a:lstStyle>
              <a:p>
                <a:pPr algn="ctr" eaLnBrk="1" latinLnBrk="1" hangingPunct="1"/>
                <a:endParaRPr lang="ko-KR" altLang="en-US" sz="2400" dirty="0"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312" name="이등변 삼각형 311">
              <a:extLst>
                <a:ext uri="{FF2B5EF4-FFF2-40B4-BE49-F238E27FC236}">
                  <a16:creationId xmlns:a16="http://schemas.microsoft.com/office/drawing/2014/main" xmlns="" id="{5D7C5C2D-526C-4FF0-B49F-AE012962B717}"/>
                </a:ext>
              </a:extLst>
            </p:cNvPr>
            <p:cNvSpPr/>
            <p:nvPr/>
          </p:nvSpPr>
          <p:spPr>
            <a:xfrm rot="10800000">
              <a:off x="7216928" y="2483446"/>
              <a:ext cx="149080" cy="128517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0BCA4A4-7BCB-43D7-A2AA-A97F65B3D4F5}"/>
              </a:ext>
            </a:extLst>
          </p:cNvPr>
          <p:cNvSpPr txBox="1"/>
          <p:nvPr/>
        </p:nvSpPr>
        <p:spPr>
          <a:xfrm>
            <a:off x="3555689" y="18357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z="4800">
              <a:solidFill>
                <a:schemeClr val="accent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E5595433-67AB-422A-A6AE-5475C9F2A155}"/>
              </a:ext>
            </a:extLst>
          </p:cNvPr>
          <p:cNvSpPr txBox="1"/>
          <p:nvPr/>
        </p:nvSpPr>
        <p:spPr>
          <a:xfrm>
            <a:off x="5673763" y="18357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480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xmlns="" id="{229B1CC7-8E46-43AC-ABEA-82B6082BEBFF}"/>
              </a:ext>
            </a:extLst>
          </p:cNvPr>
          <p:cNvSpPr txBox="1"/>
          <p:nvPr/>
        </p:nvSpPr>
        <p:spPr>
          <a:xfrm>
            <a:off x="7835820" y="18357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rgbClr val="00B0F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4800">
              <a:solidFill>
                <a:srgbClr val="00B0F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995AB902-A812-4419-AA5B-06A4DED944E9}"/>
              </a:ext>
            </a:extLst>
          </p:cNvPr>
          <p:cNvSpPr txBox="1"/>
          <p:nvPr/>
        </p:nvSpPr>
        <p:spPr>
          <a:xfrm>
            <a:off x="9931671" y="1835717"/>
            <a:ext cx="566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sz="480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xmlns="" id="{81E62F0C-465C-42A1-9903-BF44E63C9186}"/>
              </a:ext>
            </a:extLst>
          </p:cNvPr>
          <p:cNvSpPr/>
          <p:nvPr/>
        </p:nvSpPr>
        <p:spPr>
          <a:xfrm>
            <a:off x="386325" y="2187186"/>
            <a:ext cx="2304256" cy="3118972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 w="9525">
            <a:solidFill>
              <a:schemeClr val="bg1">
                <a:lumMod val="75000"/>
              </a:schemeClr>
            </a:solidFill>
          </a:ln>
          <a:effectLst>
            <a:outerShdw blurRad="50800" dist="38100" dir="2700000" sx="99000" sy="99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ㅣ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2075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2D2345E4-57D4-794E-9661-4299BC294961}"/>
              </a:ext>
            </a:extLst>
          </p:cNvPr>
          <p:cNvSpPr txBox="1"/>
          <p:nvPr/>
        </p:nvSpPr>
        <p:spPr>
          <a:xfrm>
            <a:off x="1736785" y="1796819"/>
            <a:ext cx="1151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chemeClr val="accen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kumimoji="1" lang="ko-KR" altLang="en-US" sz="2400" b="1" dirty="0">
              <a:solidFill>
                <a:schemeClr val="accen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B0C5D10F-9E4C-5A48-81B1-DD40F1D39B5B}"/>
              </a:ext>
            </a:extLst>
          </p:cNvPr>
          <p:cNvSpPr txBox="1"/>
          <p:nvPr/>
        </p:nvSpPr>
        <p:spPr>
          <a:xfrm>
            <a:off x="3627289" y="1796819"/>
            <a:ext cx="1151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kumimoji="1" lang="ko-KR" altLang="en-US" sz="2400" b="1" dirty="0">
              <a:solidFill>
                <a:schemeClr val="tx2">
                  <a:lumMod val="60000"/>
                  <a:lumOff val="4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32B40F8E-FBF6-9D4F-9F55-6129BA4DA376}"/>
              </a:ext>
            </a:extLst>
          </p:cNvPr>
          <p:cNvSpPr txBox="1"/>
          <p:nvPr/>
        </p:nvSpPr>
        <p:spPr>
          <a:xfrm>
            <a:off x="5517793" y="1796819"/>
            <a:ext cx="1151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rgbClr val="0099C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kumimoji="1" lang="ko-KR" altLang="en-US" sz="2400" b="1" dirty="0">
              <a:solidFill>
                <a:srgbClr val="0099C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482DCA98-B00E-314C-A6E7-C2855BB2E1E7}"/>
              </a:ext>
            </a:extLst>
          </p:cNvPr>
          <p:cNvSpPr txBox="1"/>
          <p:nvPr/>
        </p:nvSpPr>
        <p:spPr>
          <a:xfrm>
            <a:off x="7424680" y="1796819"/>
            <a:ext cx="1151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chemeClr val="accent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kumimoji="1" lang="ko-KR" altLang="en-US" sz="2400" b="1" dirty="0">
              <a:solidFill>
                <a:schemeClr val="accent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02A8551D-BEC6-074C-9ADA-57C468389820}"/>
              </a:ext>
            </a:extLst>
          </p:cNvPr>
          <p:cNvSpPr txBox="1"/>
          <p:nvPr/>
        </p:nvSpPr>
        <p:spPr>
          <a:xfrm>
            <a:off x="9331567" y="1796819"/>
            <a:ext cx="11512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chemeClr val="accent3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kumimoji="1" lang="ko-KR" altLang="en-US" sz="2400" b="1" dirty="0">
              <a:solidFill>
                <a:schemeClr val="accent3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순서도: 대체 처리 23">
            <a:extLst>
              <a:ext uri="{FF2B5EF4-FFF2-40B4-BE49-F238E27FC236}">
                <a16:creationId xmlns:a16="http://schemas.microsoft.com/office/drawing/2014/main" xmlns="" id="{96AD0A5C-449C-4396-8CE2-CF52700FC866}"/>
              </a:ext>
            </a:extLst>
          </p:cNvPr>
          <p:cNvSpPr/>
          <p:nvPr/>
        </p:nvSpPr>
        <p:spPr>
          <a:xfrm>
            <a:off x="908426" y="4967933"/>
            <a:ext cx="9978649" cy="6095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  <a:alpha val="0"/>
                </a:schemeClr>
              </a:gs>
              <a:gs pos="27000">
                <a:schemeClr val="accent1">
                  <a:shade val="67500"/>
                  <a:satMod val="115000"/>
                </a:schemeClr>
              </a:gs>
              <a:gs pos="100000">
                <a:schemeClr val="accent3"/>
              </a:gs>
              <a:gs pos="61000">
                <a:schemeClr val="accent5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48" name="직선 연결선 11">
            <a:extLst>
              <a:ext uri="{FF2B5EF4-FFF2-40B4-BE49-F238E27FC236}">
                <a16:creationId xmlns:a16="http://schemas.microsoft.com/office/drawing/2014/main" xmlns="" id="{522103C8-CE11-4435-8763-084E00C73A30}"/>
              </a:ext>
            </a:extLst>
          </p:cNvPr>
          <p:cNvCxnSpPr>
            <a:cxnSpLocks noChangeShapeType="1"/>
            <a:endCxn id="87" idx="4"/>
          </p:cNvCxnSpPr>
          <p:nvPr/>
        </p:nvCxnSpPr>
        <p:spPr bwMode="auto">
          <a:xfrm>
            <a:off x="8005787" y="3303485"/>
            <a:ext cx="0" cy="1766988"/>
          </a:xfrm>
          <a:prstGeom prst="line">
            <a:avLst/>
          </a:prstGeom>
          <a:noFill/>
          <a:ln w="12700" algn="ctr">
            <a:solidFill>
              <a:srgbClr val="3CB9B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5" name="그룹 34">
            <a:extLst>
              <a:ext uri="{FF2B5EF4-FFF2-40B4-BE49-F238E27FC236}">
                <a16:creationId xmlns:a16="http://schemas.microsoft.com/office/drawing/2014/main" xmlns="" id="{02E16E33-BD79-48B0-9838-0B89664A8C79}"/>
              </a:ext>
            </a:extLst>
          </p:cNvPr>
          <p:cNvGrpSpPr>
            <a:grpSpLocks/>
          </p:cNvGrpSpPr>
          <p:nvPr/>
        </p:nvGrpSpPr>
        <p:grpSpPr bwMode="auto">
          <a:xfrm>
            <a:off x="7859948" y="4852570"/>
            <a:ext cx="291681" cy="291681"/>
            <a:chOff x="1360447" y="6330062"/>
            <a:chExt cx="204353" cy="204353"/>
          </a:xfrm>
        </p:grpSpPr>
        <p:sp>
          <p:nvSpPr>
            <p:cNvPr id="86" name="타원 5">
              <a:extLst>
                <a:ext uri="{FF2B5EF4-FFF2-40B4-BE49-F238E27FC236}">
                  <a16:creationId xmlns:a16="http://schemas.microsoft.com/office/drawing/2014/main" xmlns="" id="{6B1F08BE-AF17-4F01-9621-3A227E0AD5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0447" y="6330062"/>
              <a:ext cx="204353" cy="204353"/>
            </a:xfrm>
            <a:prstGeom prst="ellipse">
              <a:avLst/>
            </a:prstGeom>
            <a:solidFill>
              <a:srgbClr val="3CB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7" name="타원 121">
              <a:extLst>
                <a:ext uri="{FF2B5EF4-FFF2-40B4-BE49-F238E27FC236}">
                  <a16:creationId xmlns:a16="http://schemas.microsoft.com/office/drawing/2014/main" xmlns="" id="{7BE1570B-2A38-4E73-B47E-12C912AFC0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135" y="6381750"/>
              <a:ext cx="100976" cy="1009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7" name="타원 66">
            <a:extLst>
              <a:ext uri="{FF2B5EF4-FFF2-40B4-BE49-F238E27FC236}">
                <a16:creationId xmlns:a16="http://schemas.microsoft.com/office/drawing/2014/main" xmlns="" id="{BBB9D268-1F83-42E1-85AD-1890BC32D9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2785" y="2259290"/>
            <a:ext cx="1306003" cy="1306001"/>
          </a:xfrm>
          <a:prstGeom prst="ellipse">
            <a:avLst/>
          </a:prstGeom>
          <a:solidFill>
            <a:srgbClr val="3CB9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/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55" name="직선 연결선 70">
            <a:extLst>
              <a:ext uri="{FF2B5EF4-FFF2-40B4-BE49-F238E27FC236}">
                <a16:creationId xmlns:a16="http://schemas.microsoft.com/office/drawing/2014/main" xmlns="" id="{AB8F6DD4-9AE1-4B18-8685-0A8D399B4D74}"/>
              </a:ext>
            </a:extLst>
          </p:cNvPr>
          <p:cNvCxnSpPr>
            <a:cxnSpLocks noChangeShapeType="1"/>
            <a:endCxn id="126" idx="0"/>
          </p:cNvCxnSpPr>
          <p:nvPr/>
        </p:nvCxnSpPr>
        <p:spPr bwMode="auto">
          <a:xfrm>
            <a:off x="2300512" y="3389518"/>
            <a:ext cx="10205" cy="877745"/>
          </a:xfrm>
          <a:prstGeom prst="line">
            <a:avLst/>
          </a:prstGeom>
          <a:noFill/>
          <a:ln w="12700" cap="rnd" algn="ctr">
            <a:solidFill>
              <a:srgbClr val="5189C6"/>
            </a:solidFill>
            <a:round/>
            <a:headEnd type="oval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94" name="그룹 31">
            <a:extLst>
              <a:ext uri="{FF2B5EF4-FFF2-40B4-BE49-F238E27FC236}">
                <a16:creationId xmlns:a16="http://schemas.microsoft.com/office/drawing/2014/main" xmlns="" id="{2B25F558-3C02-4A4D-B423-B998A158656B}"/>
              </a:ext>
            </a:extLst>
          </p:cNvPr>
          <p:cNvGrpSpPr>
            <a:grpSpLocks/>
          </p:cNvGrpSpPr>
          <p:nvPr/>
        </p:nvGrpSpPr>
        <p:grpSpPr bwMode="auto">
          <a:xfrm>
            <a:off x="2156389" y="4852569"/>
            <a:ext cx="291684" cy="291683"/>
            <a:chOff x="7823914" y="6330062"/>
            <a:chExt cx="204353" cy="204353"/>
          </a:xfrm>
        </p:grpSpPr>
        <p:sp>
          <p:nvSpPr>
            <p:cNvPr id="95" name="타원 47">
              <a:extLst>
                <a:ext uri="{FF2B5EF4-FFF2-40B4-BE49-F238E27FC236}">
                  <a16:creationId xmlns:a16="http://schemas.microsoft.com/office/drawing/2014/main" xmlns="" id="{102AF4BF-00AD-4378-877B-CADE6B72BE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23914" y="6330062"/>
              <a:ext cx="204353" cy="204353"/>
            </a:xfrm>
            <a:prstGeom prst="ellipse">
              <a:avLst/>
            </a:prstGeom>
            <a:solidFill>
              <a:srgbClr val="518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6" name="타원 124">
              <a:extLst>
                <a:ext uri="{FF2B5EF4-FFF2-40B4-BE49-F238E27FC236}">
                  <a16:creationId xmlns:a16="http://schemas.microsoft.com/office/drawing/2014/main" xmlns="" id="{119F691E-4B91-442C-B066-AB33D9B308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75602" y="6381750"/>
              <a:ext cx="100976" cy="1009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58" name="타원 72">
            <a:extLst>
              <a:ext uri="{FF2B5EF4-FFF2-40B4-BE49-F238E27FC236}">
                <a16:creationId xmlns:a16="http://schemas.microsoft.com/office/drawing/2014/main" xmlns="" id="{AEB0D564-5CC0-4E59-87CE-3CB21D4B01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9945" y="2259290"/>
            <a:ext cx="1304568" cy="1306001"/>
          </a:xfrm>
          <a:prstGeom prst="ellipse">
            <a:avLst/>
          </a:prstGeom>
          <a:solidFill>
            <a:srgbClr val="5189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latinLnBrk="1" hangingPunct="1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54" name="직선 연결선 65">
            <a:extLst>
              <a:ext uri="{FF2B5EF4-FFF2-40B4-BE49-F238E27FC236}">
                <a16:creationId xmlns:a16="http://schemas.microsoft.com/office/drawing/2014/main" xmlns="" id="{1DF01CD1-D7B2-4D19-A4C3-0AD861618CF4}"/>
              </a:ext>
            </a:extLst>
          </p:cNvPr>
          <p:cNvCxnSpPr>
            <a:cxnSpLocks noChangeShapeType="1"/>
            <a:endCxn id="93" idx="4"/>
          </p:cNvCxnSpPr>
          <p:nvPr/>
        </p:nvCxnSpPr>
        <p:spPr bwMode="auto">
          <a:xfrm>
            <a:off x="4202936" y="3303485"/>
            <a:ext cx="0" cy="1766988"/>
          </a:xfrm>
          <a:prstGeom prst="line">
            <a:avLst/>
          </a:prstGeom>
          <a:noFill/>
          <a:ln w="12700" algn="ctr">
            <a:solidFill>
              <a:srgbClr val="5F9CC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91" name="그룹 32">
            <a:extLst>
              <a:ext uri="{FF2B5EF4-FFF2-40B4-BE49-F238E27FC236}">
                <a16:creationId xmlns:a16="http://schemas.microsoft.com/office/drawing/2014/main" xmlns="" id="{20A2B6B8-83B2-4F59-95D9-22BB84672444}"/>
              </a:ext>
            </a:extLst>
          </p:cNvPr>
          <p:cNvGrpSpPr>
            <a:grpSpLocks/>
          </p:cNvGrpSpPr>
          <p:nvPr/>
        </p:nvGrpSpPr>
        <p:grpSpPr bwMode="auto">
          <a:xfrm>
            <a:off x="4057097" y="4852570"/>
            <a:ext cx="291681" cy="291681"/>
            <a:chOff x="5669424" y="6330062"/>
            <a:chExt cx="204353" cy="204353"/>
          </a:xfrm>
        </p:grpSpPr>
        <p:sp>
          <p:nvSpPr>
            <p:cNvPr id="92" name="타원 46">
              <a:extLst>
                <a:ext uri="{FF2B5EF4-FFF2-40B4-BE49-F238E27FC236}">
                  <a16:creationId xmlns:a16="http://schemas.microsoft.com/office/drawing/2014/main" xmlns="" id="{087CEBC2-412C-4135-8BD9-38B0783DC9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69424" y="6330062"/>
              <a:ext cx="204353" cy="204353"/>
            </a:xfrm>
            <a:prstGeom prst="ellipse">
              <a:avLst/>
            </a:prstGeom>
            <a:solidFill>
              <a:srgbClr val="5F9C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3" name="타원 123">
              <a:extLst>
                <a:ext uri="{FF2B5EF4-FFF2-40B4-BE49-F238E27FC236}">
                  <a16:creationId xmlns:a16="http://schemas.microsoft.com/office/drawing/2014/main" xmlns="" id="{A1B08C58-4414-44F6-B190-50A7DC947E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1112" y="6381750"/>
              <a:ext cx="100976" cy="1009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60" name="타원 73">
            <a:extLst>
              <a:ext uri="{FF2B5EF4-FFF2-40B4-BE49-F238E27FC236}">
                <a16:creationId xmlns:a16="http://schemas.microsoft.com/office/drawing/2014/main" xmlns="" id="{F3B05EEE-6CD1-4F15-A8C2-7677E19941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937" y="2259290"/>
            <a:ext cx="1306001" cy="1306001"/>
          </a:xfrm>
          <a:prstGeom prst="ellipse">
            <a:avLst/>
          </a:prstGeom>
          <a:solidFill>
            <a:srgbClr val="5F9C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latinLnBrk="1" hangingPunct="1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5" name="직선 연결선 61">
            <a:extLst>
              <a:ext uri="{FF2B5EF4-FFF2-40B4-BE49-F238E27FC236}">
                <a16:creationId xmlns:a16="http://schemas.microsoft.com/office/drawing/2014/main" xmlns="" id="{3B254CE9-C905-433D-ACC4-BEA713FD4044}"/>
              </a:ext>
            </a:extLst>
          </p:cNvPr>
          <p:cNvCxnSpPr>
            <a:cxnSpLocks noChangeShapeType="1"/>
            <a:endCxn id="127" idx="0"/>
          </p:cNvCxnSpPr>
          <p:nvPr/>
        </p:nvCxnSpPr>
        <p:spPr bwMode="auto">
          <a:xfrm>
            <a:off x="6095161" y="2945987"/>
            <a:ext cx="2440" cy="1326782"/>
          </a:xfrm>
          <a:prstGeom prst="line">
            <a:avLst/>
          </a:prstGeom>
          <a:noFill/>
          <a:ln w="12700" cap="rnd" algn="ctr">
            <a:solidFill>
              <a:srgbClr val="50A4C6"/>
            </a:solidFill>
            <a:round/>
            <a:headEnd type="oval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06" name="그룹 33">
            <a:extLst>
              <a:ext uri="{FF2B5EF4-FFF2-40B4-BE49-F238E27FC236}">
                <a16:creationId xmlns:a16="http://schemas.microsoft.com/office/drawing/2014/main" xmlns="" id="{74C0D601-7CCE-4268-B208-E24907FA0894}"/>
              </a:ext>
            </a:extLst>
          </p:cNvPr>
          <p:cNvGrpSpPr>
            <a:grpSpLocks/>
          </p:cNvGrpSpPr>
          <p:nvPr/>
        </p:nvGrpSpPr>
        <p:grpSpPr bwMode="auto">
          <a:xfrm>
            <a:off x="5958521" y="4852569"/>
            <a:ext cx="291684" cy="291683"/>
            <a:chOff x="3514936" y="6330062"/>
            <a:chExt cx="204353" cy="204353"/>
          </a:xfrm>
        </p:grpSpPr>
        <p:sp>
          <p:nvSpPr>
            <p:cNvPr id="107" name="타원 45">
              <a:extLst>
                <a:ext uri="{FF2B5EF4-FFF2-40B4-BE49-F238E27FC236}">
                  <a16:creationId xmlns:a16="http://schemas.microsoft.com/office/drawing/2014/main" xmlns="" id="{D9ED82E8-149E-4ECD-86EA-2A5FBD8EB2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4936" y="6330062"/>
              <a:ext cx="204353" cy="204353"/>
            </a:xfrm>
            <a:prstGeom prst="ellipse">
              <a:avLst/>
            </a:prstGeom>
            <a:solidFill>
              <a:srgbClr val="50A4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8" name="타원 122">
              <a:extLst>
                <a:ext uri="{FF2B5EF4-FFF2-40B4-BE49-F238E27FC236}">
                  <a16:creationId xmlns:a16="http://schemas.microsoft.com/office/drawing/2014/main" xmlns="" id="{F12AF6D5-5022-4A61-BEB7-AEB4BFC03A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6624" y="6381750"/>
              <a:ext cx="100976" cy="1009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04" name="타원 66">
            <a:extLst>
              <a:ext uri="{FF2B5EF4-FFF2-40B4-BE49-F238E27FC236}">
                <a16:creationId xmlns:a16="http://schemas.microsoft.com/office/drawing/2014/main" xmlns="" id="{673CC5C1-DC1B-4F7B-8072-9871545C84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1360" y="2259290"/>
            <a:ext cx="1306003" cy="1306001"/>
          </a:xfrm>
          <a:prstGeom prst="ellipse">
            <a:avLst/>
          </a:prstGeom>
          <a:solidFill>
            <a:srgbClr val="50A4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latinLnBrk="1" hangingPunct="1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15" name="직선 연결선 11">
            <a:extLst>
              <a:ext uri="{FF2B5EF4-FFF2-40B4-BE49-F238E27FC236}">
                <a16:creationId xmlns:a16="http://schemas.microsoft.com/office/drawing/2014/main" xmlns="" id="{5F32306C-69D5-4269-A90E-292FBB19E069}"/>
              </a:ext>
            </a:extLst>
          </p:cNvPr>
          <p:cNvCxnSpPr>
            <a:cxnSpLocks noChangeShapeType="1"/>
            <a:endCxn id="129" idx="0"/>
          </p:cNvCxnSpPr>
          <p:nvPr/>
        </p:nvCxnSpPr>
        <p:spPr bwMode="auto">
          <a:xfrm flipH="1">
            <a:off x="9905496" y="3379993"/>
            <a:ext cx="9" cy="887270"/>
          </a:xfrm>
          <a:prstGeom prst="line">
            <a:avLst/>
          </a:prstGeom>
          <a:noFill/>
          <a:ln w="12700" cap="rnd" algn="ctr">
            <a:solidFill>
              <a:schemeClr val="accent3"/>
            </a:solidFill>
            <a:round/>
            <a:headEnd type="oval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6" name="그룹 34">
            <a:extLst>
              <a:ext uri="{FF2B5EF4-FFF2-40B4-BE49-F238E27FC236}">
                <a16:creationId xmlns:a16="http://schemas.microsoft.com/office/drawing/2014/main" xmlns="" id="{54FF1DDF-F275-4606-9BF6-E187D2756395}"/>
              </a:ext>
            </a:extLst>
          </p:cNvPr>
          <p:cNvGrpSpPr>
            <a:grpSpLocks/>
          </p:cNvGrpSpPr>
          <p:nvPr/>
        </p:nvGrpSpPr>
        <p:grpSpPr bwMode="auto">
          <a:xfrm>
            <a:off x="9761374" y="4852570"/>
            <a:ext cx="291681" cy="291681"/>
            <a:chOff x="1360447" y="6330062"/>
            <a:chExt cx="204353" cy="204353"/>
          </a:xfrm>
        </p:grpSpPr>
        <p:sp>
          <p:nvSpPr>
            <p:cNvPr id="117" name="타원 5">
              <a:extLst>
                <a:ext uri="{FF2B5EF4-FFF2-40B4-BE49-F238E27FC236}">
                  <a16:creationId xmlns:a16="http://schemas.microsoft.com/office/drawing/2014/main" xmlns="" id="{E3F07BB4-D66A-437F-B4B2-F644D43F7B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0447" y="6330062"/>
              <a:ext cx="204353" cy="2043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8" name="타원 121">
              <a:extLst>
                <a:ext uri="{FF2B5EF4-FFF2-40B4-BE49-F238E27FC236}">
                  <a16:creationId xmlns:a16="http://schemas.microsoft.com/office/drawing/2014/main" xmlns="" id="{DC8BD28F-3CF9-4A67-88A1-E54BAF041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135" y="6381750"/>
              <a:ext cx="100976" cy="1009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latinLnBrk="1" hangingPunct="1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14" name="타원 66">
            <a:extLst>
              <a:ext uri="{FF2B5EF4-FFF2-40B4-BE49-F238E27FC236}">
                <a16:creationId xmlns:a16="http://schemas.microsoft.com/office/drawing/2014/main" xmlns="" id="{8EB40053-B278-4AF4-BEBA-7525D9C18B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4212" y="2259290"/>
            <a:ext cx="1306003" cy="1306001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9pPr>
          </a:lstStyle>
          <a:p>
            <a:pPr algn="ctr" eaLnBrk="1" latinLnBrk="1" hangingPunct="1"/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xmlns="" id="{6FEEC29F-ECC2-41B9-88F7-04EA61BB86F3}"/>
              </a:ext>
            </a:extLst>
          </p:cNvPr>
          <p:cNvSpPr txBox="1"/>
          <p:nvPr/>
        </p:nvSpPr>
        <p:spPr>
          <a:xfrm>
            <a:off x="3853150" y="5196337"/>
            <a:ext cx="699230" cy="543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1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sz="1467" dirty="0" smtClean="0"/>
              <a:t>데이터</a:t>
            </a:r>
            <a:endParaRPr lang="en-US" altLang="ko-KR" sz="1467" dirty="0" smtClean="0"/>
          </a:p>
          <a:p>
            <a:r>
              <a:rPr lang="ko-KR" altLang="en-US" sz="1467" dirty="0" smtClean="0"/>
              <a:t>수집</a:t>
            </a:r>
            <a:endParaRPr lang="ko-KR" altLang="en-US" sz="1467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xmlns="" id="{DF775E33-9B29-4217-A40C-652C69EC6A3F}"/>
              </a:ext>
            </a:extLst>
          </p:cNvPr>
          <p:cNvSpPr txBox="1"/>
          <p:nvPr/>
        </p:nvSpPr>
        <p:spPr>
          <a:xfrm>
            <a:off x="2046862" y="4267263"/>
            <a:ext cx="527709" cy="543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문제</a:t>
            </a:r>
            <a:endParaRPr lang="en-US" altLang="ko-KR" sz="14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정의</a:t>
            </a:r>
            <a:endParaRPr lang="ko-KR" altLang="en-US" sz="14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xmlns="" id="{085592CF-3104-4977-986D-E351E7AAC0C3}"/>
              </a:ext>
            </a:extLst>
          </p:cNvPr>
          <p:cNvSpPr txBox="1"/>
          <p:nvPr/>
        </p:nvSpPr>
        <p:spPr>
          <a:xfrm>
            <a:off x="5747986" y="4272769"/>
            <a:ext cx="699230" cy="543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11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sz="1467" dirty="0" smtClean="0"/>
              <a:t>데이터</a:t>
            </a:r>
            <a:endParaRPr lang="en-US" altLang="ko-KR" sz="1467" dirty="0" smtClean="0"/>
          </a:p>
          <a:p>
            <a:r>
              <a:rPr lang="ko-KR" altLang="en-US" sz="1467" dirty="0" smtClean="0"/>
              <a:t>전처리</a:t>
            </a:r>
            <a:endParaRPr lang="ko-KR" altLang="en-US" sz="1467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xmlns="" id="{33D8B4AF-24FF-48E4-94F2-209517B77705}"/>
              </a:ext>
            </a:extLst>
          </p:cNvPr>
          <p:cNvSpPr txBox="1"/>
          <p:nvPr/>
        </p:nvSpPr>
        <p:spPr>
          <a:xfrm>
            <a:off x="7658182" y="5196337"/>
            <a:ext cx="699230" cy="543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</a:t>
            </a:r>
            <a:endParaRPr lang="en-US" altLang="ko-KR" sz="14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모델</a:t>
            </a:r>
            <a:r>
              <a:rPr lang="ko-KR" altLang="en-US" sz="14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링</a:t>
            </a:r>
            <a:endParaRPr lang="en-US" altLang="ko-KR" sz="1467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xmlns="" id="{3D92F059-ACA7-4793-8822-A186A03107DA}"/>
              </a:ext>
            </a:extLst>
          </p:cNvPr>
          <p:cNvSpPr txBox="1"/>
          <p:nvPr/>
        </p:nvSpPr>
        <p:spPr>
          <a:xfrm>
            <a:off x="9446876" y="4267263"/>
            <a:ext cx="917239" cy="5438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시각화 및</a:t>
            </a:r>
            <a:endParaRPr lang="en-US" altLang="ko-KR" sz="1467" dirty="0" smtClean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67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탐</a:t>
            </a:r>
            <a:r>
              <a:rPr lang="ko-KR" altLang="en-US" sz="1467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색</a:t>
            </a:r>
          </a:p>
        </p:txBody>
      </p:sp>
      <p:grpSp>
        <p:nvGrpSpPr>
          <p:cNvPr id="151" name="그룹 150">
            <a:extLst>
              <a:ext uri="{FF2B5EF4-FFF2-40B4-BE49-F238E27FC236}">
                <a16:creationId xmlns:a16="http://schemas.microsoft.com/office/drawing/2014/main" xmlns="" id="{7740306A-A5A7-472B-BB83-57779FFB8075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xmlns="" id="{93D4B17E-8E10-4A2A-9041-EA09D9ECF8CE}"/>
                </a:ext>
              </a:extLst>
            </p:cNvPr>
            <p:cNvSpPr txBox="1"/>
            <p:nvPr/>
          </p:nvSpPr>
          <p:spPr>
            <a:xfrm>
              <a:off x="882379" y="387930"/>
              <a:ext cx="2586285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실제 </a:t>
              </a:r>
              <a:r>
                <a:rPr lang="ko-KR" altLang="en-US" sz="2400" spc="-200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빅데이터</a:t>
              </a:r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분석 업무 절차</a:t>
              </a:r>
              <a:endParaRPr lang="ko-KR" altLang="en-US" sz="2400" spc="-2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53" name="직사각형 152">
              <a:extLst>
                <a:ext uri="{FF2B5EF4-FFF2-40B4-BE49-F238E27FC236}">
                  <a16:creationId xmlns:a16="http://schemas.microsoft.com/office/drawing/2014/main" xmlns="" id="{F2389F75-CAC5-4CE1-90E9-98E25D67D117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xmlns="" id="{18FCF4D2-F6A3-49FB-BF15-5209BDEE9783}"/>
                </a:ext>
              </a:extLst>
            </p:cNvPr>
            <p:cNvSpPr txBox="1"/>
            <p:nvPr/>
          </p:nvSpPr>
          <p:spPr>
            <a:xfrm>
              <a:off x="227316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155" name="직선 연결선 154">
              <a:extLst>
                <a:ext uri="{FF2B5EF4-FFF2-40B4-BE49-F238E27FC236}">
                  <a16:creationId xmlns:a16="http://schemas.microsoft.com/office/drawing/2014/main" xmlns="" id="{70C556CC-2E52-46BC-A1B6-2F7A15C704E7}"/>
                </a:ext>
              </a:extLst>
            </p:cNvPr>
            <p:cNvCxnSpPr>
              <a:cxnSpLocks/>
              <a:endCxn id="170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직사각형 155">
              <a:extLst>
                <a:ext uri="{FF2B5EF4-FFF2-40B4-BE49-F238E27FC236}">
                  <a16:creationId xmlns:a16="http://schemas.microsoft.com/office/drawing/2014/main" xmlns="" id="{8FF32219-CCD6-4881-BDBF-A2A92CA0CF8E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157" name="그룹 156">
              <a:extLst>
                <a:ext uri="{FF2B5EF4-FFF2-40B4-BE49-F238E27FC236}">
                  <a16:creationId xmlns:a16="http://schemas.microsoft.com/office/drawing/2014/main" xmlns="" id="{AFE28564-154D-407A-B489-7AE8D8F74904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67" name="타원 166">
                <a:extLst>
                  <a:ext uri="{FF2B5EF4-FFF2-40B4-BE49-F238E27FC236}">
                    <a16:creationId xmlns:a16="http://schemas.microsoft.com/office/drawing/2014/main" xmlns="" id="{8BDE155A-87BB-4C72-8E1A-1804FB3A52C4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8" name="타원 167">
                <a:extLst>
                  <a:ext uri="{FF2B5EF4-FFF2-40B4-BE49-F238E27FC236}">
                    <a16:creationId xmlns:a16="http://schemas.microsoft.com/office/drawing/2014/main" xmlns="" id="{18FDEB0D-C652-4585-8C06-CDA3A375482E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9" name="타원 168">
                <a:extLst>
                  <a:ext uri="{FF2B5EF4-FFF2-40B4-BE49-F238E27FC236}">
                    <a16:creationId xmlns:a16="http://schemas.microsoft.com/office/drawing/2014/main" xmlns="" id="{133F6CCD-5A80-462F-861C-31D38E5507F3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0" name="타원 169">
                <a:extLst>
                  <a:ext uri="{FF2B5EF4-FFF2-40B4-BE49-F238E27FC236}">
                    <a16:creationId xmlns:a16="http://schemas.microsoft.com/office/drawing/2014/main" xmlns="" id="{C677ECAC-9797-45E8-B280-B6C429C9945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58" name="그룹 157">
              <a:extLst>
                <a:ext uri="{FF2B5EF4-FFF2-40B4-BE49-F238E27FC236}">
                  <a16:creationId xmlns:a16="http://schemas.microsoft.com/office/drawing/2014/main" xmlns="" id="{1914EAF8-08E4-4C6F-9FEA-FF12B891ECE3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63" name="타원 162">
                <a:extLst>
                  <a:ext uri="{FF2B5EF4-FFF2-40B4-BE49-F238E27FC236}">
                    <a16:creationId xmlns:a16="http://schemas.microsoft.com/office/drawing/2014/main" xmlns="" id="{14F614F3-E9F3-42D3-8ADB-6AA41589721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4" name="타원 163">
                <a:extLst>
                  <a:ext uri="{FF2B5EF4-FFF2-40B4-BE49-F238E27FC236}">
                    <a16:creationId xmlns:a16="http://schemas.microsoft.com/office/drawing/2014/main" xmlns="" id="{A4373BC7-F721-4CE1-9377-51C6F2230BE7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5" name="타원 164">
                <a:extLst>
                  <a:ext uri="{FF2B5EF4-FFF2-40B4-BE49-F238E27FC236}">
                    <a16:creationId xmlns:a16="http://schemas.microsoft.com/office/drawing/2014/main" xmlns="" id="{F95331DC-65C0-4CAF-B029-2C1C58D7FEFD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6" name="타원 165">
                <a:extLst>
                  <a:ext uri="{FF2B5EF4-FFF2-40B4-BE49-F238E27FC236}">
                    <a16:creationId xmlns:a16="http://schemas.microsoft.com/office/drawing/2014/main" xmlns="" id="{D940EE5C-51DF-455F-BB6E-9435539AC35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59" name="그룹 158">
              <a:extLst>
                <a:ext uri="{FF2B5EF4-FFF2-40B4-BE49-F238E27FC236}">
                  <a16:creationId xmlns:a16="http://schemas.microsoft.com/office/drawing/2014/main" xmlns="" id="{70D27F36-0B6B-4C83-A83D-0848BC9AAD18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60" name="그림 159">
                <a:extLst>
                  <a:ext uri="{FF2B5EF4-FFF2-40B4-BE49-F238E27FC236}">
                    <a16:creationId xmlns:a16="http://schemas.microsoft.com/office/drawing/2014/main" xmlns="" id="{8609A77A-9E39-4948-8B8E-FC7E461BFD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61" name="object 28">
                <a:extLst>
                  <a:ext uri="{FF2B5EF4-FFF2-40B4-BE49-F238E27FC236}">
                    <a16:creationId xmlns:a16="http://schemas.microsoft.com/office/drawing/2014/main" xmlns="" id="{B29CCA8A-7C26-4B78-B6A7-86C51F872549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62" name="그림 161">
                <a:extLst>
                  <a:ext uri="{FF2B5EF4-FFF2-40B4-BE49-F238E27FC236}">
                    <a16:creationId xmlns:a16="http://schemas.microsoft.com/office/drawing/2014/main" xmlns="" id="{431AE270-7F3B-4B30-A8CD-3A3D4B2C93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sp>
        <p:nvSpPr>
          <p:cNvPr id="66" name="슬라이드 번호 개체 틀 2">
            <a:extLst>
              <a:ext uri="{FF2B5EF4-FFF2-40B4-BE49-F238E27FC236}">
                <a16:creationId xmlns:a16="http://schemas.microsoft.com/office/drawing/2014/main" xmlns="" id="{0B70E8E1-118A-45A1-B372-D4DAB9B5E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7</a:t>
            </a:fld>
            <a:endParaRPr lang="ko-KR" altLang="en-US" sz="14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xmlns="" id="{A4174D16-2585-4A1D-B06F-05F9D15AD75F}"/>
              </a:ext>
            </a:extLst>
          </p:cNvPr>
          <p:cNvSpPr/>
          <p:nvPr/>
        </p:nvSpPr>
        <p:spPr>
          <a:xfrm>
            <a:off x="1750229" y="2360289"/>
            <a:ext cx="1104000" cy="1104000"/>
          </a:xfrm>
          <a:prstGeom prst="ellipse">
            <a:avLst/>
          </a:prstGeom>
          <a:blipFill dpi="0" rotWithShape="1">
            <a:blip r:embed="rId7"/>
            <a:srcRect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xmlns="" id="{62270C41-2CAD-43CC-BDBA-AC638030ECE1}"/>
              </a:ext>
            </a:extLst>
          </p:cNvPr>
          <p:cNvSpPr/>
          <p:nvPr/>
        </p:nvSpPr>
        <p:spPr>
          <a:xfrm>
            <a:off x="3652113" y="2360289"/>
            <a:ext cx="1104000" cy="1104000"/>
          </a:xfrm>
          <a:prstGeom prst="ellipse">
            <a:avLst/>
          </a:prstGeom>
          <a:blipFill dpi="0" rotWithShape="1">
            <a:blip r:embed="rId8"/>
            <a:srcRect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xmlns="" id="{BD128176-BB28-4612-862C-C0C604675F74}"/>
              </a:ext>
            </a:extLst>
          </p:cNvPr>
          <p:cNvSpPr/>
          <p:nvPr/>
        </p:nvSpPr>
        <p:spPr>
          <a:xfrm>
            <a:off x="5552659" y="2360289"/>
            <a:ext cx="1104000" cy="1104000"/>
          </a:xfrm>
          <a:prstGeom prst="ellipse">
            <a:avLst/>
          </a:prstGeom>
          <a:blipFill dpi="0" rotWithShape="1">
            <a:blip r:embed="rId9"/>
            <a:srcRect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xmlns="" id="{85DEE53D-E284-4634-8477-B2AB9B5C0996}"/>
              </a:ext>
            </a:extLst>
          </p:cNvPr>
          <p:cNvSpPr/>
          <p:nvPr/>
        </p:nvSpPr>
        <p:spPr>
          <a:xfrm>
            <a:off x="7452359" y="2360289"/>
            <a:ext cx="1104000" cy="1104000"/>
          </a:xfrm>
          <a:prstGeom prst="ellipse">
            <a:avLst/>
          </a:prstGeom>
          <a:blipFill dpi="0" rotWithShape="1">
            <a:blip r:embed="rId10"/>
            <a:srcRect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xmlns="" id="{BB8B5E33-1B15-401C-B48B-9D8496F88493}"/>
              </a:ext>
            </a:extLst>
          </p:cNvPr>
          <p:cNvSpPr/>
          <p:nvPr/>
        </p:nvSpPr>
        <p:spPr>
          <a:xfrm>
            <a:off x="9352072" y="2360289"/>
            <a:ext cx="1104000" cy="1104000"/>
          </a:xfrm>
          <a:prstGeom prst="ellipse">
            <a:avLst/>
          </a:prstGeom>
          <a:blipFill dpi="0" rotWithShape="1">
            <a:blip r:embed="rId11"/>
            <a:srcRect/>
            <a:stretch>
              <a:fillRect/>
            </a:stretch>
          </a:blip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6929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xmlns="" id="{AC623118-AFA9-4E8A-9ECE-4B023698CB65}"/>
              </a:ext>
            </a:extLst>
          </p:cNvPr>
          <p:cNvGrpSpPr/>
          <p:nvPr/>
        </p:nvGrpSpPr>
        <p:grpSpPr>
          <a:xfrm rot="5400000" flipV="1">
            <a:off x="6910989" y="3574658"/>
            <a:ext cx="2696115" cy="1011245"/>
            <a:chOff x="4510332" y="4921623"/>
            <a:chExt cx="700953" cy="287115"/>
          </a:xfrm>
        </p:grpSpPr>
        <p:sp>
          <p:nvSpPr>
            <p:cNvPr id="40" name="순서도: 병합 39">
              <a:extLst>
                <a:ext uri="{FF2B5EF4-FFF2-40B4-BE49-F238E27FC236}">
                  <a16:creationId xmlns:a16="http://schemas.microsoft.com/office/drawing/2014/main" xmlns="" id="{CE662DA3-8730-4BD7-A539-7541FEF937C0}"/>
                </a:ext>
              </a:extLst>
            </p:cNvPr>
            <p:cNvSpPr/>
            <p:nvPr/>
          </p:nvSpPr>
          <p:spPr>
            <a:xfrm>
              <a:off x="4510332" y="4966727"/>
              <a:ext cx="700953" cy="242011"/>
            </a:xfrm>
            <a:prstGeom prst="flowChartMerge">
              <a:avLst/>
            </a:prstGeom>
            <a:solidFill>
              <a:srgbClr val="9EAC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33" dirty="0">
                <a:ln>
                  <a:solidFill>
                    <a:srgbClr val="00A4C7">
                      <a:alpha val="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1" name="순서도: 병합 40">
              <a:extLst>
                <a:ext uri="{FF2B5EF4-FFF2-40B4-BE49-F238E27FC236}">
                  <a16:creationId xmlns:a16="http://schemas.microsoft.com/office/drawing/2014/main" xmlns="" id="{F7DFC803-ACA0-4EA1-917C-CA5E5134EA19}"/>
                </a:ext>
              </a:extLst>
            </p:cNvPr>
            <p:cNvSpPr/>
            <p:nvPr/>
          </p:nvSpPr>
          <p:spPr>
            <a:xfrm>
              <a:off x="4510332" y="4921623"/>
              <a:ext cx="700952" cy="242011"/>
            </a:xfrm>
            <a:prstGeom prst="flowChartMerg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33" dirty="0">
                <a:ln>
                  <a:solidFill>
                    <a:srgbClr val="00A4C7">
                      <a:alpha val="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2" name="순서도: 병합 41">
              <a:extLst>
                <a:ext uri="{FF2B5EF4-FFF2-40B4-BE49-F238E27FC236}">
                  <a16:creationId xmlns:a16="http://schemas.microsoft.com/office/drawing/2014/main" xmlns="" id="{AA21CFF7-1DB1-4E72-A517-5E87F91597C6}"/>
                </a:ext>
              </a:extLst>
            </p:cNvPr>
            <p:cNvSpPr/>
            <p:nvPr/>
          </p:nvSpPr>
          <p:spPr>
            <a:xfrm>
              <a:off x="4618722" y="4966728"/>
              <a:ext cx="484174" cy="168967"/>
            </a:xfrm>
            <a:prstGeom prst="flowChartMerge">
              <a:avLst/>
            </a:prstGeom>
            <a:gradFill flip="none" rotWithShape="1">
              <a:gsLst>
                <a:gs pos="10000">
                  <a:schemeClr val="bg1"/>
                </a:gs>
                <a:gs pos="87000">
                  <a:srgbClr val="9EACBC">
                    <a:shade val="100000"/>
                    <a:satMod val="115000"/>
                    <a:alpha val="5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33" dirty="0">
                <a:ln>
                  <a:solidFill>
                    <a:srgbClr val="00A4C7">
                      <a:alpha val="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0A08C28E-3D29-43BA-8293-31582C175DDE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3ABCC41-00B9-4751-9875-6AD2A779D9E7}"/>
                </a:ext>
              </a:extLst>
            </p:cNvPr>
            <p:cNvSpPr txBox="1"/>
            <p:nvPr/>
          </p:nvSpPr>
          <p:spPr>
            <a:xfrm>
              <a:off x="853320" y="387930"/>
              <a:ext cx="268727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실제 </a:t>
              </a:r>
              <a:r>
                <a:rPr lang="en-US" altLang="ko-KR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:</a:t>
              </a:r>
              <a:r>
                <a:rPr lang="ko-KR" altLang="en-US" sz="2400" spc="-2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2400" spc="-200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빅데이터</a:t>
              </a:r>
              <a:r>
                <a:rPr lang="ko-KR" altLang="en-US" sz="2400" spc="-2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분석 업무 절차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xmlns="" id="{A1FEB2F6-DE0F-40B3-8190-7D09E159DD4E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EA654A65-E385-430C-90F4-A64B179EB268}"/>
                </a:ext>
              </a:extLst>
            </p:cNvPr>
            <p:cNvSpPr txBox="1"/>
            <p:nvPr/>
          </p:nvSpPr>
          <p:spPr>
            <a:xfrm>
              <a:off x="227317" y="312282"/>
              <a:ext cx="583333" cy="5000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733" dirty="0" smtClean="0">
                  <a:solidFill>
                    <a:schemeClr val="accent3">
                      <a:lumMod val="50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</a:t>
              </a:r>
              <a:endParaRPr lang="ko-KR" altLang="en-US" sz="3733" dirty="0">
                <a:solidFill>
                  <a:schemeClr val="accent3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xmlns="" id="{C8EABC6C-3EFB-45C6-8344-E9275D45A647}"/>
                </a:ext>
              </a:extLst>
            </p:cNvPr>
            <p:cNvCxnSpPr>
              <a:cxnSpLocks/>
              <a:endCxn id="21" idx="2"/>
            </p:cNvCxnSpPr>
            <p:nvPr/>
          </p:nvCxnSpPr>
          <p:spPr>
            <a:xfrm>
              <a:off x="756025" y="757910"/>
              <a:ext cx="6963499" cy="170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BCE07BD3-8FED-47AC-B4B4-E7F5CA4C339A}"/>
                </a:ext>
              </a:extLst>
            </p:cNvPr>
            <p:cNvSpPr/>
            <p:nvPr/>
          </p:nvSpPr>
          <p:spPr>
            <a:xfrm>
              <a:off x="299286" y="759396"/>
              <a:ext cx="439393" cy="5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xmlns="" id="{60740DF8-1CE8-40CC-8BE9-67D7F81F9A79}"/>
                </a:ext>
              </a:extLst>
            </p:cNvPr>
            <p:cNvGrpSpPr/>
            <p:nvPr/>
          </p:nvGrpSpPr>
          <p:grpSpPr>
            <a:xfrm>
              <a:off x="7719524" y="723611"/>
              <a:ext cx="524884" cy="72000"/>
              <a:chOff x="7719524" y="723611"/>
              <a:chExt cx="524884" cy="72000"/>
            </a:xfrm>
          </p:grpSpPr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xmlns="" id="{D1154504-E4C4-4841-BC28-FBF811E9310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xmlns="" id="{8D14D3E8-35D6-475C-BBAC-029B7E143B44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xmlns="" id="{8F052827-ECEA-4E12-A200-C17B934CF1DF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xmlns="" id="{0C1E61A2-A369-4896-B854-1A92ADEE5D68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xmlns="" id="{D625C65A-58AD-4781-9108-09160071CD6C}"/>
                </a:ext>
              </a:extLst>
            </p:cNvPr>
            <p:cNvGrpSpPr/>
            <p:nvPr/>
          </p:nvGrpSpPr>
          <p:grpSpPr>
            <a:xfrm>
              <a:off x="319036" y="328932"/>
              <a:ext cx="393676" cy="54002"/>
              <a:chOff x="7719524" y="723611"/>
              <a:chExt cx="524884" cy="72000"/>
            </a:xfrm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xmlns="" id="{2AA91B1E-BC79-4D5C-90F2-68AAA1986E78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xmlns="" id="{B4625949-30E4-4B44-9815-942BCF7D54A2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xmlns="" id="{61181F3D-D10C-4D74-9EE1-73B49B3FCD1C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xmlns="" id="{ADCB9010-1F62-4C29-9D8D-B3FEF8E17E4C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xmlns="" id="{56ABF329-39BE-45CB-A394-70ED012CBC1A}"/>
                </a:ext>
              </a:extLst>
            </p:cNvPr>
            <p:cNvGrpSpPr/>
            <p:nvPr/>
          </p:nvGrpSpPr>
          <p:grpSpPr>
            <a:xfrm>
              <a:off x="8907985" y="68522"/>
              <a:ext cx="337293" cy="2935276"/>
              <a:chOff x="8907985" y="14000"/>
              <a:chExt cx="337293" cy="2935276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xmlns="" id="{13443FEC-0DEA-40CF-923D-67D4614881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907985" y="14000"/>
                <a:ext cx="266700" cy="698284"/>
              </a:xfrm>
              <a:prstGeom prst="rect">
                <a:avLst/>
              </a:prstGeom>
            </p:spPr>
          </p:pic>
          <p:sp>
            <p:nvSpPr>
              <p:cNvPr id="12" name="object 28">
                <a:extLst>
                  <a:ext uri="{FF2B5EF4-FFF2-40B4-BE49-F238E27FC236}">
                    <a16:creationId xmlns:a16="http://schemas.microsoft.com/office/drawing/2014/main" xmlns="" id="{F2C96437-DC25-401C-B36C-C6FEF1F3CF92}"/>
                  </a:ext>
                </a:extLst>
              </p:cNvPr>
              <p:cNvSpPr txBox="1">
                <a:spLocks/>
              </p:cNvSpPr>
              <p:nvPr/>
            </p:nvSpPr>
            <p:spPr>
              <a:xfrm rot="5400000">
                <a:off x="8168946" y="1872944"/>
                <a:ext cx="1901393" cy="251271"/>
              </a:xfrm>
              <a:prstGeom prst="rect">
                <a:avLst/>
              </a:prstGeom>
            </p:spPr>
            <p:txBody>
              <a:bodyPr vert="horz" wrap="square" lIns="0" tIns="0" rIns="0" bIns="0" rtlCol="0">
                <a:sp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0537">
                  <a:lnSpc>
                    <a:spcPts val="3243"/>
                  </a:lnSpc>
                </a:pP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Copyright 20</a:t>
                </a:r>
                <a:r>
                  <a:rPr lang="en-US" altLang="ko-KR" sz="80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21.</a:t>
                </a:r>
                <a:r>
                  <a:rPr lang="en" sz="80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 err="1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keis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all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rights</a:t>
                </a:r>
                <a:r>
                  <a:rPr lang="en" sz="800" spc="-65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 </a:t>
                </a:r>
                <a:r>
                  <a:rPr lang="en" sz="800" spc="8" dirty="0">
                    <a:solidFill>
                      <a:schemeClr val="bg1">
                        <a:lumMod val="50000"/>
                      </a:schemeClr>
                    </a:solidFill>
                    <a:latin typeface="+mn-ea"/>
                  </a:rPr>
                  <a:t>reserved.</a:t>
                </a:r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xmlns="" id="{5186F02B-D478-4407-B956-2E19DA4C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5400000">
                <a:off x="8897143" y="799440"/>
                <a:ext cx="290652" cy="90857"/>
              </a:xfrm>
              <a:prstGeom prst="rect">
                <a:avLst/>
              </a:prstGeom>
            </p:spPr>
          </p:pic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2E6AA9C5-32FF-4B22-B13E-241C54C92202}"/>
              </a:ext>
            </a:extLst>
          </p:cNvPr>
          <p:cNvGrpSpPr/>
          <p:nvPr/>
        </p:nvGrpSpPr>
        <p:grpSpPr>
          <a:xfrm>
            <a:off x="8592278" y="2756926"/>
            <a:ext cx="2258669" cy="2104821"/>
            <a:chOff x="6425510" y="2953435"/>
            <a:chExt cx="2429538" cy="2268534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xmlns="" id="{85469320-9D6A-42DE-9AEB-681D7E17FB47}"/>
                </a:ext>
              </a:extLst>
            </p:cNvPr>
            <p:cNvSpPr/>
            <p:nvPr/>
          </p:nvSpPr>
          <p:spPr bwMode="auto">
            <a:xfrm>
              <a:off x="6832558" y="3663258"/>
              <a:ext cx="1615180" cy="1558711"/>
            </a:xfrm>
            <a:prstGeom prst="ellipse">
              <a:avLst/>
            </a:prstGeom>
            <a:solidFill>
              <a:schemeClr val="bg1"/>
            </a:solidFill>
            <a:ln w="139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BDD45B2F-F1A4-4C45-A1BC-786B25DB5E7F}"/>
                </a:ext>
              </a:extLst>
            </p:cNvPr>
            <p:cNvSpPr/>
            <p:nvPr/>
          </p:nvSpPr>
          <p:spPr bwMode="auto">
            <a:xfrm>
              <a:off x="7568479" y="3382193"/>
              <a:ext cx="143338" cy="136641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xmlns="" id="{E2622882-CD61-413C-B536-FA04FCB5279B}"/>
                </a:ext>
              </a:extLst>
            </p:cNvPr>
            <p:cNvSpPr/>
            <p:nvPr/>
          </p:nvSpPr>
          <p:spPr bwMode="auto">
            <a:xfrm>
              <a:off x="6425510" y="2953435"/>
              <a:ext cx="2429538" cy="364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404485">
                <a:buSzPct val="80000"/>
                <a:defRPr/>
              </a:pPr>
              <a:endParaRPr lang="ko-KR" altLang="en-US" sz="1600" b="1" kern="0" spc="-103" dirty="0">
                <a:ln>
                  <a:solidFill>
                    <a:prstClr val="white">
                      <a:lumMod val="65000"/>
                      <a:alpha val="0"/>
                    </a:prstClr>
                  </a:solidFill>
                </a:ln>
                <a:solidFill>
                  <a:schemeClr val="tx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46E9705D-6995-4A59-BB91-935505048021}"/>
                </a:ext>
              </a:extLst>
            </p:cNvPr>
            <p:cNvSpPr txBox="1"/>
            <p:nvPr/>
          </p:nvSpPr>
          <p:spPr bwMode="auto">
            <a:xfrm flipH="1">
              <a:off x="6643358" y="4184725"/>
              <a:ext cx="1960985" cy="530745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pPr algn="ctr">
                <a:defRPr/>
              </a:pPr>
              <a:r>
                <a:rPr lang="ko-KR" altLang="en-US" sz="1600" b="1" spc="-147" dirty="0" smtClean="0">
                  <a:ln>
                    <a:solidFill>
                      <a:srgbClr val="0067B1">
                        <a:alpha val="0"/>
                      </a:srgbClr>
                    </a:solidFill>
                  </a:ln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데이터 분석</a:t>
              </a:r>
              <a:endParaRPr lang="en-US" altLang="ko-KR" sz="1600" b="1" spc="-147" dirty="0" smtClean="0">
                <a:ln>
                  <a:solidFill>
                    <a:srgbClr val="0067B1">
                      <a:alpha val="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>
                <a:defRPr/>
              </a:pPr>
              <a:r>
                <a:rPr lang="ko-KR" altLang="en-US" sz="1600" b="1" spc="-147" dirty="0" err="1" smtClean="0">
                  <a:ln>
                    <a:solidFill>
                      <a:srgbClr val="0067B1">
                        <a:alpha val="0"/>
                      </a:srgbClr>
                    </a:solidFill>
                  </a:ln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전과</a:t>
              </a:r>
              <a:r>
                <a:rPr lang="ko-KR" altLang="en-US" sz="1600" b="1" spc="-147" dirty="0" err="1">
                  <a:ln>
                    <a:solidFill>
                      <a:srgbClr val="0067B1">
                        <a:alpha val="0"/>
                      </a:srgbClr>
                    </a:solidFill>
                  </a:ln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정</a:t>
              </a:r>
              <a:endParaRPr lang="ko-KR" altLang="en-US" sz="1600" b="1" spc="-147" dirty="0">
                <a:ln>
                  <a:solidFill>
                    <a:srgbClr val="0067B1">
                      <a:alpha val="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xmlns="" id="{627832B8-31A0-4D2C-A938-EB39393A0D5A}"/>
              </a:ext>
            </a:extLst>
          </p:cNvPr>
          <p:cNvGrpSpPr/>
          <p:nvPr/>
        </p:nvGrpSpPr>
        <p:grpSpPr>
          <a:xfrm>
            <a:off x="1103444" y="1892829"/>
            <a:ext cx="6808840" cy="4384923"/>
            <a:chOff x="323527" y="1498315"/>
            <a:chExt cx="5106630" cy="3288692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9C917AD9-B733-4FFE-B524-F34A325E5C44}"/>
                </a:ext>
              </a:extLst>
            </p:cNvPr>
            <p:cNvSpPr/>
            <p:nvPr/>
          </p:nvSpPr>
          <p:spPr bwMode="auto">
            <a:xfrm flipH="1">
              <a:off x="323529" y="1498315"/>
              <a:ext cx="5091560" cy="642601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70000"/>
              </a:schemeClr>
            </a:solidFill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lIns="103035" tIns="103035" rIns="103035" bIns="103035" anchor="ctr"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pPr algn="ctr" defTabSz="1482002">
                <a:spcAft>
                  <a:spcPts val="449"/>
                </a:spcAft>
                <a:defRPr/>
              </a:pPr>
              <a:endParaRPr lang="ko-KR" altLang="en-US" sz="146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xmlns="" id="{9DC1170D-1758-44D1-91F5-45AFA0206A00}"/>
                </a:ext>
              </a:extLst>
            </p:cNvPr>
            <p:cNvSpPr/>
            <p:nvPr/>
          </p:nvSpPr>
          <p:spPr bwMode="auto">
            <a:xfrm flipH="1">
              <a:off x="323528" y="2816141"/>
              <a:ext cx="5091561" cy="642601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70000"/>
              </a:schemeClr>
            </a:solidFill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lIns="103035" tIns="103035" rIns="103035" bIns="103035" anchor="ctr"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pPr algn="ctr" defTabSz="1482002">
                <a:spcAft>
                  <a:spcPts val="449"/>
                </a:spcAft>
                <a:defRPr/>
              </a:pPr>
              <a:endParaRPr lang="ko-KR" altLang="en-US" sz="16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C9D6A33E-33E7-45A5-8DE5-55359B562BF4}"/>
                </a:ext>
              </a:extLst>
            </p:cNvPr>
            <p:cNvSpPr/>
            <p:nvPr/>
          </p:nvSpPr>
          <p:spPr bwMode="auto">
            <a:xfrm flipH="1">
              <a:off x="323527" y="4144406"/>
              <a:ext cx="5091567" cy="642601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70000"/>
              </a:schemeClr>
            </a:solidFill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lIns="103035" tIns="103035" rIns="103035" bIns="103035" anchor="ctr"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pPr algn="ctr" defTabSz="1482002">
                <a:spcAft>
                  <a:spcPts val="449"/>
                </a:spcAft>
                <a:defRPr/>
              </a:pPr>
              <a:endParaRPr lang="ko-KR" altLang="en-US" sz="146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6CC4BD1D-9FD7-4409-9E72-F39D64D5CC46}"/>
                </a:ext>
              </a:extLst>
            </p:cNvPr>
            <p:cNvSpPr txBox="1"/>
            <p:nvPr/>
          </p:nvSpPr>
          <p:spPr>
            <a:xfrm>
              <a:off x="491786" y="4254083"/>
              <a:ext cx="115595" cy="369332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pPr algn="ctr">
                <a:defRPr/>
              </a:pPr>
              <a:r>
                <a:rPr lang="en-US" altLang="ko-KR" sz="3200" dirty="0">
                  <a:ln>
                    <a:solidFill>
                      <a:prstClr val="white">
                        <a:lumMod val="65000"/>
                        <a:alpha val="0"/>
                      </a:prst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나눔스퀘어" pitchFamily="50" charset="-127"/>
                </a:rPr>
                <a:t>5</a:t>
              </a:r>
              <a:endParaRPr lang="ko-KR" altLang="en-US" sz="3200" dirty="0">
                <a:ln>
                  <a:solidFill>
                    <a:prstClr val="white">
                      <a:lumMod val="65000"/>
                      <a:alpha val="0"/>
                    </a:prst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" pitchFamily="50" charset="-127"/>
              </a:endParaRPr>
            </a:p>
          </p:txBody>
        </p:sp>
        <p:sp>
          <p:nvSpPr>
            <p:cNvPr id="52" name="모서리가 둥근 직사각형 1">
              <a:extLst>
                <a:ext uri="{FF2B5EF4-FFF2-40B4-BE49-F238E27FC236}">
                  <a16:creationId xmlns:a16="http://schemas.microsoft.com/office/drawing/2014/main" xmlns="" id="{CF75B6E6-02E4-4D4D-9D64-FEA79604C7EB}"/>
                </a:ext>
              </a:extLst>
            </p:cNvPr>
            <p:cNvSpPr/>
            <p:nvPr/>
          </p:nvSpPr>
          <p:spPr bwMode="auto">
            <a:xfrm>
              <a:off x="736387" y="4254096"/>
              <a:ext cx="1016088" cy="396969"/>
            </a:xfrm>
            <a:prstGeom prst="roundRect">
              <a:avLst>
                <a:gd name="adj" fmla="val 22013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 spc="-67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시각화 및 탐색</a:t>
              </a:r>
              <a:endParaRPr lang="ko-KR" altLang="en-US" sz="1400" b="1" spc="-67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F9DE6D2B-358A-4478-9BA0-02F011591AA9}"/>
                </a:ext>
              </a:extLst>
            </p:cNvPr>
            <p:cNvSpPr txBox="1"/>
            <p:nvPr/>
          </p:nvSpPr>
          <p:spPr>
            <a:xfrm>
              <a:off x="491786" y="1615109"/>
              <a:ext cx="115595" cy="369332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pPr algn="ctr">
                <a:defRPr/>
              </a:pPr>
              <a:r>
                <a:rPr lang="en-US" altLang="ko-KR" sz="3200" dirty="0">
                  <a:ln>
                    <a:solidFill>
                      <a:prstClr val="white">
                        <a:lumMod val="65000"/>
                        <a:alpha val="0"/>
                      </a:prst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나눔스퀘어" pitchFamily="50" charset="-127"/>
                </a:rPr>
                <a:t>1</a:t>
              </a:r>
              <a:endParaRPr lang="ko-KR" altLang="en-US" sz="3200" dirty="0">
                <a:ln>
                  <a:solidFill>
                    <a:prstClr val="white">
                      <a:lumMod val="65000"/>
                      <a:alpha val="0"/>
                    </a:prst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" pitchFamily="50" charset="-127"/>
              </a:endParaRPr>
            </a:p>
          </p:txBody>
        </p:sp>
        <p:sp>
          <p:nvSpPr>
            <p:cNvPr id="50" name="모서리가 둥근 직사각형 1">
              <a:extLst>
                <a:ext uri="{FF2B5EF4-FFF2-40B4-BE49-F238E27FC236}">
                  <a16:creationId xmlns:a16="http://schemas.microsoft.com/office/drawing/2014/main" xmlns="" id="{20EAD42E-A7B5-4D40-9378-357726D11F4B}"/>
                </a:ext>
              </a:extLst>
            </p:cNvPr>
            <p:cNvSpPr/>
            <p:nvPr/>
          </p:nvSpPr>
          <p:spPr bwMode="auto">
            <a:xfrm>
              <a:off x="736387" y="1615122"/>
              <a:ext cx="1016088" cy="396969"/>
            </a:xfrm>
            <a:prstGeom prst="roundRect">
              <a:avLst>
                <a:gd name="adj" fmla="val 22013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 spc="-67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문제 정의</a:t>
              </a:r>
              <a:endParaRPr lang="ko-KR" altLang="en-US" sz="1400" b="1" spc="-67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07EC9376-DD48-40A2-8BC8-853EA39E0322}"/>
                </a:ext>
              </a:extLst>
            </p:cNvPr>
            <p:cNvSpPr txBox="1"/>
            <p:nvPr/>
          </p:nvSpPr>
          <p:spPr>
            <a:xfrm>
              <a:off x="491786" y="3584377"/>
              <a:ext cx="115595" cy="369332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pPr algn="ctr">
                <a:defRPr/>
              </a:pPr>
              <a:r>
                <a:rPr lang="en-US" altLang="ko-KR" sz="3200" dirty="0">
                  <a:ln>
                    <a:solidFill>
                      <a:prstClr val="white">
                        <a:lumMod val="65000"/>
                        <a:alpha val="0"/>
                      </a:prst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나눔스퀘어" pitchFamily="50" charset="-127"/>
                </a:rPr>
                <a:t>4</a:t>
              </a:r>
              <a:endParaRPr lang="ko-KR" altLang="en-US" sz="3200" dirty="0">
                <a:ln>
                  <a:solidFill>
                    <a:prstClr val="white">
                      <a:lumMod val="65000"/>
                      <a:alpha val="0"/>
                    </a:prst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" pitchFamily="50" charset="-127"/>
              </a:endParaRPr>
            </a:p>
          </p:txBody>
        </p:sp>
        <p:sp>
          <p:nvSpPr>
            <p:cNvPr id="48" name="모서리가 둥근 직사각형 1">
              <a:extLst>
                <a:ext uri="{FF2B5EF4-FFF2-40B4-BE49-F238E27FC236}">
                  <a16:creationId xmlns:a16="http://schemas.microsoft.com/office/drawing/2014/main" xmlns="" id="{C5688145-6B6E-4527-B636-21545E8A4853}"/>
                </a:ext>
              </a:extLst>
            </p:cNvPr>
            <p:cNvSpPr/>
            <p:nvPr/>
          </p:nvSpPr>
          <p:spPr bwMode="auto">
            <a:xfrm>
              <a:off x="736387" y="3584389"/>
              <a:ext cx="1016088" cy="396969"/>
            </a:xfrm>
            <a:prstGeom prst="roundRect">
              <a:avLst>
                <a:gd name="adj" fmla="val 22013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 spc="-67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데이터 모델링</a:t>
              </a:r>
              <a:endParaRPr lang="ko-KR" altLang="en-US" sz="1400" b="1" spc="-67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10416A6B-A3B8-4704-B18F-99F9AFAAC992}"/>
                </a:ext>
              </a:extLst>
            </p:cNvPr>
            <p:cNvSpPr txBox="1"/>
            <p:nvPr/>
          </p:nvSpPr>
          <p:spPr>
            <a:xfrm>
              <a:off x="491786" y="2914256"/>
              <a:ext cx="115595" cy="369332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pPr algn="ctr">
                <a:defRPr/>
              </a:pPr>
              <a:r>
                <a:rPr lang="en-US" altLang="ko-KR" sz="3200" dirty="0">
                  <a:ln>
                    <a:solidFill>
                      <a:prstClr val="white">
                        <a:lumMod val="65000"/>
                        <a:alpha val="0"/>
                      </a:prst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나눔스퀘어" pitchFamily="50" charset="-127"/>
                </a:rPr>
                <a:t>3</a:t>
              </a:r>
              <a:endParaRPr lang="ko-KR" altLang="en-US" sz="3200" dirty="0">
                <a:ln>
                  <a:solidFill>
                    <a:prstClr val="white">
                      <a:lumMod val="65000"/>
                      <a:alpha val="0"/>
                    </a:prst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" pitchFamily="50" charset="-127"/>
              </a:endParaRPr>
            </a:p>
          </p:txBody>
        </p:sp>
        <p:sp>
          <p:nvSpPr>
            <p:cNvPr id="46" name="모서리가 둥근 직사각형 1">
              <a:extLst>
                <a:ext uri="{FF2B5EF4-FFF2-40B4-BE49-F238E27FC236}">
                  <a16:creationId xmlns:a16="http://schemas.microsoft.com/office/drawing/2014/main" xmlns="" id="{BE4BDD0F-AFC0-42D0-8382-08A432B131E3}"/>
                </a:ext>
              </a:extLst>
            </p:cNvPr>
            <p:cNvSpPr/>
            <p:nvPr/>
          </p:nvSpPr>
          <p:spPr bwMode="auto">
            <a:xfrm>
              <a:off x="736387" y="2914269"/>
              <a:ext cx="1016088" cy="396969"/>
            </a:xfrm>
            <a:prstGeom prst="roundRect">
              <a:avLst>
                <a:gd name="adj" fmla="val 22013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 spc="-67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데이터 전처리</a:t>
              </a:r>
              <a:endParaRPr lang="ko-KR" altLang="en-US" sz="1400" b="1" spc="-67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3" name="Text Box 87">
              <a:extLst>
                <a:ext uri="{FF2B5EF4-FFF2-40B4-BE49-F238E27FC236}">
                  <a16:creationId xmlns:a16="http://schemas.microsoft.com/office/drawing/2014/main" xmlns="" id="{1B53ECCD-07F1-4B2D-988A-67A3D3D4A1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054" y="1619115"/>
              <a:ext cx="3587103" cy="3769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latinLnBrk="1"/>
            </a:lstStyle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분석 대상의 이해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고매출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매장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)</a:t>
              </a:r>
            </a:p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객관적이고 구체적으로 분석 대상 정의</a:t>
              </a:r>
              <a:r>
                <a:rPr lang="en-US" altLang="ko-KR" sz="1333" b="1" spc="-67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고매출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매장의 특징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)</a:t>
              </a:r>
              <a:endParaRPr lang="ko-KR" altLang="en-US" sz="1333" b="1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497C8386-EB8A-4EFB-9259-99E0EF8E0E52}"/>
                </a:ext>
              </a:extLst>
            </p:cNvPr>
            <p:cNvSpPr txBox="1"/>
            <p:nvPr/>
          </p:nvSpPr>
          <p:spPr>
            <a:xfrm>
              <a:off x="491786" y="2271480"/>
              <a:ext cx="115595" cy="369332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</a:bodyPr>
            <a:lstStyle/>
            <a:p>
              <a:pPr algn="ctr">
                <a:defRPr/>
              </a:pPr>
              <a:r>
                <a:rPr lang="en-US" altLang="ko-KR" sz="3200" dirty="0">
                  <a:ln>
                    <a:solidFill>
                      <a:prstClr val="white">
                        <a:lumMod val="65000"/>
                        <a:alpha val="0"/>
                      </a:prstClr>
                    </a:solidFill>
                  </a:ln>
                  <a:solidFill>
                    <a:schemeClr val="accent5">
                      <a:lumMod val="7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나눔스퀘어" pitchFamily="50" charset="-127"/>
                </a:rPr>
                <a:t>2</a:t>
              </a:r>
              <a:endParaRPr lang="ko-KR" altLang="en-US" sz="3200" dirty="0">
                <a:ln>
                  <a:solidFill>
                    <a:prstClr val="white">
                      <a:lumMod val="65000"/>
                      <a:alpha val="0"/>
                    </a:prstClr>
                  </a:solidFill>
                </a:ln>
                <a:solidFill>
                  <a:schemeClr val="accent5">
                    <a:lumMod val="7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나눔스퀘어" pitchFamily="50" charset="-127"/>
              </a:endParaRPr>
            </a:p>
          </p:txBody>
        </p:sp>
        <p:sp>
          <p:nvSpPr>
            <p:cNvPr id="44" name="모서리가 둥근 직사각형 1">
              <a:extLst>
                <a:ext uri="{FF2B5EF4-FFF2-40B4-BE49-F238E27FC236}">
                  <a16:creationId xmlns:a16="http://schemas.microsoft.com/office/drawing/2014/main" xmlns="" id="{8ED9F590-F15D-4639-9A98-B75C778F86A3}"/>
                </a:ext>
              </a:extLst>
            </p:cNvPr>
            <p:cNvSpPr/>
            <p:nvPr/>
          </p:nvSpPr>
          <p:spPr bwMode="auto">
            <a:xfrm>
              <a:off x="736387" y="2271493"/>
              <a:ext cx="1016088" cy="396969"/>
            </a:xfrm>
            <a:prstGeom prst="roundRect">
              <a:avLst>
                <a:gd name="adj" fmla="val 22013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 spc="-67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데이터 수집</a:t>
              </a:r>
              <a:endParaRPr lang="ko-KR" altLang="en-US" sz="1400" b="1" spc="-67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8" name="Text Box 87">
              <a:extLst>
                <a:ext uri="{FF2B5EF4-FFF2-40B4-BE49-F238E27FC236}">
                  <a16:creationId xmlns:a16="http://schemas.microsoft.com/office/drawing/2014/main" xmlns="" id="{F580B1AE-AA09-4039-9D81-CE6E0BF24D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054" y="2276444"/>
              <a:ext cx="3587103" cy="3769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latinLnBrk="1"/>
            </a:lstStyle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필요한 데이터 요건 정의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사람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매장의 매출 데이터가 필요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)</a:t>
              </a:r>
            </a:p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데이터 소재 파악 및 확보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어떤 팀에서 데이터를 가지고 있나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?)</a:t>
              </a:r>
            </a:p>
          </p:txBody>
        </p:sp>
        <p:sp>
          <p:nvSpPr>
            <p:cNvPr id="59" name="Text Box 87">
              <a:extLst>
                <a:ext uri="{FF2B5EF4-FFF2-40B4-BE49-F238E27FC236}">
                  <a16:creationId xmlns:a16="http://schemas.microsoft.com/office/drawing/2014/main" xmlns="" id="{12240341-5DED-4CFF-982B-FEE7F91219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054" y="2909874"/>
              <a:ext cx="3587103" cy="53077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latinLnBrk="1"/>
            </a:lstStyle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오류 사항 점검 및 조치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데이터를 보니까 </a:t>
              </a:r>
              <a:r>
                <a:rPr lang="ko-KR" altLang="en-US" sz="1333" b="1" spc="-67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이상한게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있네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?)</a:t>
              </a:r>
            </a:p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데이터 구조 및 특성 변경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모델링을 하기 위해서는 구조와 특성을 좀 바꿔야 겠다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)</a:t>
              </a:r>
              <a:endParaRPr lang="en-US" altLang="ko-KR" sz="1333" b="1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0" name="Text Box 87">
              <a:extLst>
                <a:ext uri="{FF2B5EF4-FFF2-40B4-BE49-F238E27FC236}">
                  <a16:creationId xmlns:a16="http://schemas.microsoft.com/office/drawing/2014/main" xmlns="" id="{96967B81-6E67-426E-BABD-CB93A4126E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054" y="3572478"/>
              <a:ext cx="3587103" cy="3769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latinLnBrk="1"/>
            </a:lstStyle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다양한 알고리즘 구축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다양한 알고리즘을 돌려보자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)</a:t>
              </a:r>
            </a:p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평가 및 선정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그 중에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번 알고리즘이 제일 좋네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)</a:t>
              </a:r>
              <a:endParaRPr lang="en-US" altLang="ko-KR" sz="1333" b="1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2" name="Text Box 87">
              <a:extLst>
                <a:ext uri="{FF2B5EF4-FFF2-40B4-BE49-F238E27FC236}">
                  <a16:creationId xmlns:a16="http://schemas.microsoft.com/office/drawing/2014/main" xmlns="" id="{74071059-62D6-4A96-8595-8F4FB52155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3054" y="4243676"/>
              <a:ext cx="3587103" cy="3769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latinLnBrk="1"/>
            </a:lstStyle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결과 해석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고매출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매장은 이런 손님이 많구나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)</a:t>
              </a:r>
            </a:p>
            <a:p>
              <a:pPr marL="342900" indent="-342900">
                <a:buAutoNum type="arabicPeriod"/>
              </a:pP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시각화 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(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사장님 </a:t>
              </a:r>
              <a:r>
                <a:rPr lang="ko-KR" altLang="en-US" sz="1333" b="1" spc="-67" dirty="0" err="1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고매출</a:t>
              </a:r>
              <a:r>
                <a:rPr lang="ko-KR" altLang="en-US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매장은 이런 손님이 많아요</a:t>
              </a:r>
              <a:r>
                <a:rPr lang="en-US" altLang="ko-KR" sz="1333" b="1" spc="-67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)</a:t>
              </a:r>
              <a:endParaRPr lang="ko-KR" altLang="en-US" sz="1333" b="1" spc="-67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6C486D46-9B1A-40B3-9285-C421D698CD38}"/>
              </a:ext>
            </a:extLst>
          </p:cNvPr>
          <p:cNvSpPr/>
          <p:nvPr/>
        </p:nvSpPr>
        <p:spPr>
          <a:xfrm>
            <a:off x="1076395" y="1427487"/>
            <a:ext cx="9797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594" indent="-228594">
              <a:buFont typeface="나눔스퀘어" panose="05000000000000000000" pitchFamily="2" charset="2"/>
              <a:buChar char="§"/>
            </a:pPr>
            <a:r>
              <a:rPr lang="ko-KR" altLang="en-US" sz="1600" b="1" spc="-67" dirty="0" err="1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빅데이터</a:t>
            </a:r>
            <a:r>
              <a:rPr lang="ko-KR" altLang="en-US" sz="1600" b="1" spc="-67" dirty="0" smtClean="0">
                <a:solidFill>
                  <a:schemeClr val="tx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분석 과정</a:t>
            </a:r>
            <a:endParaRPr lang="en-US" altLang="ko-KR" sz="1600" b="1" spc="-67" dirty="0">
              <a:solidFill>
                <a:schemeClr val="tx2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7" name="슬라이드 번호 개체 틀 2">
            <a:extLst>
              <a:ext uri="{FF2B5EF4-FFF2-40B4-BE49-F238E27FC236}">
                <a16:creationId xmlns:a16="http://schemas.microsoft.com/office/drawing/2014/main" xmlns="" id="{D14AB674-907F-444B-A45C-4909DC00B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1183" y="6356351"/>
            <a:ext cx="2844800" cy="365125"/>
          </a:xfrm>
        </p:spPr>
        <p:txBody>
          <a:bodyPr/>
          <a:lstStyle/>
          <a:p>
            <a:fld id="{FE9B414B-E3F0-4611-BA9D-43189D8642CE}" type="slidenum">
              <a:rPr lang="ko-KR" altLang="en-US" sz="1400"/>
              <a:t>8</a:t>
            </a:fld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2621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B9B33ADE-A5E2-4EE9-BF0F-624B8302EBD7}"/>
              </a:ext>
            </a:extLst>
          </p:cNvPr>
          <p:cNvSpPr/>
          <p:nvPr/>
        </p:nvSpPr>
        <p:spPr>
          <a:xfrm>
            <a:off x="3900004" y="2855258"/>
            <a:ext cx="520302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773722" eaLnBrk="0" hangingPunct="0">
              <a:spcAft>
                <a:spcPts val="800"/>
              </a:spcAft>
              <a:buSzPct val="100000"/>
              <a:defRPr/>
            </a:pPr>
            <a:r>
              <a:rPr lang="ko-KR" altLang="en-US" sz="4800" b="1" kern="0" spc="-133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내용을 입력해주세요</a:t>
            </a:r>
            <a:endParaRPr lang="en-US" altLang="ko-KR" sz="4800" b="1" kern="0" spc="-13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03BDF1C7-ECA4-4FEF-927A-61ED3183E4EA}"/>
              </a:ext>
            </a:extLst>
          </p:cNvPr>
          <p:cNvGrpSpPr/>
          <p:nvPr/>
        </p:nvGrpSpPr>
        <p:grpSpPr>
          <a:xfrm>
            <a:off x="1" y="-1"/>
            <a:ext cx="12327037" cy="4005065"/>
            <a:chOff x="0" y="-1"/>
            <a:chExt cx="9245278" cy="3003799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7252DB43-DF30-411D-B285-0CBFE2E3D647}"/>
                </a:ext>
              </a:extLst>
            </p:cNvPr>
            <p:cNvSpPr/>
            <p:nvPr/>
          </p:nvSpPr>
          <p:spPr>
            <a:xfrm flipV="1">
              <a:off x="0" y="-1"/>
              <a:ext cx="9144000" cy="88525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xmlns="" id="{D5E3A351-C13C-42F0-B395-A13D57C92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907985" y="68522"/>
              <a:ext cx="266700" cy="698284"/>
            </a:xfrm>
            <a:prstGeom prst="rect">
              <a:avLst/>
            </a:prstGeom>
          </p:spPr>
        </p:pic>
        <p:sp>
          <p:nvSpPr>
            <p:cNvPr id="12" name="object 28">
              <a:extLst>
                <a:ext uri="{FF2B5EF4-FFF2-40B4-BE49-F238E27FC236}">
                  <a16:creationId xmlns:a16="http://schemas.microsoft.com/office/drawing/2014/main" xmlns="" id="{BE44C614-3121-4883-BBC5-758FB0896FFA}"/>
                </a:ext>
              </a:extLst>
            </p:cNvPr>
            <p:cNvSpPr txBox="1">
              <a:spLocks/>
            </p:cNvSpPr>
            <p:nvPr/>
          </p:nvSpPr>
          <p:spPr>
            <a:xfrm rot="5400000">
              <a:off x="8168946" y="1927466"/>
              <a:ext cx="1901393" cy="25127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0537">
                <a:lnSpc>
                  <a:spcPts val="3243"/>
                </a:lnSpc>
              </a:pP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Copyright 20</a:t>
              </a:r>
              <a:r>
                <a:rPr lang="en-US" altLang="ko-KR" sz="80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21.</a:t>
              </a:r>
              <a:r>
                <a:rPr lang="en" sz="80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 err="1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keis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all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rights</a:t>
              </a:r>
              <a:r>
                <a:rPr lang="en" sz="800" spc="-65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 </a:t>
              </a:r>
              <a:r>
                <a:rPr lang="en" sz="800" spc="8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reserved.</a:t>
              </a: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xmlns="" id="{A63EFD94-6B28-499D-A79A-B47AA3745B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5400000">
              <a:off x="8897143" y="853962"/>
              <a:ext cx="290652" cy="90857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xmlns="" id="{459B0EC8-06BC-4673-94AC-826E71424014}"/>
              </a:ext>
            </a:extLst>
          </p:cNvPr>
          <p:cNvGrpSpPr/>
          <p:nvPr/>
        </p:nvGrpSpPr>
        <p:grpSpPr>
          <a:xfrm>
            <a:off x="307590" y="2296227"/>
            <a:ext cx="11569724" cy="2062103"/>
            <a:chOff x="230692" y="1722170"/>
            <a:chExt cx="8677293" cy="1546577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xmlns="" id="{AEDC6478-EA49-4F3F-B66B-B8E53DBB6EBE}"/>
                </a:ext>
              </a:extLst>
            </p:cNvPr>
            <p:cNvGrpSpPr/>
            <p:nvPr/>
          </p:nvGrpSpPr>
          <p:grpSpPr>
            <a:xfrm>
              <a:off x="971600" y="1901262"/>
              <a:ext cx="7936385" cy="1052944"/>
              <a:chOff x="971600" y="1901262"/>
              <a:chExt cx="7936385" cy="1052944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xmlns="" id="{5046F571-3AE3-476A-9F16-72D55231300B}"/>
                  </a:ext>
                </a:extLst>
              </p:cNvPr>
              <p:cNvSpPr/>
              <p:nvPr/>
            </p:nvSpPr>
            <p:spPr>
              <a:xfrm>
                <a:off x="1835696" y="1923678"/>
                <a:ext cx="7072289" cy="1008112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/>
                  </a:gs>
                  <a:gs pos="100000">
                    <a:schemeClr val="accent3">
                      <a:shade val="100000"/>
                      <a:satMod val="115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xmlns="" id="{F0A80E7A-791D-4ED2-AAC8-4795EF18E6CC}"/>
                  </a:ext>
                </a:extLst>
              </p:cNvPr>
              <p:cNvSpPr/>
              <p:nvPr/>
            </p:nvSpPr>
            <p:spPr>
              <a:xfrm>
                <a:off x="971600" y="1901262"/>
                <a:ext cx="1052944" cy="10529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E3335B37-45E9-4643-9418-F60255734A1C}"/>
                </a:ext>
              </a:extLst>
            </p:cNvPr>
            <p:cNvSpPr/>
            <p:nvPr/>
          </p:nvSpPr>
          <p:spPr>
            <a:xfrm>
              <a:off x="2243860" y="2111834"/>
              <a:ext cx="3681922" cy="6232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1773722" eaLnBrk="0" hangingPunct="0">
                <a:spcAft>
                  <a:spcPts val="800"/>
                </a:spcAft>
                <a:buSzPct val="100000"/>
                <a:defRPr/>
              </a:pPr>
              <a:r>
                <a:rPr lang="en-US" altLang="ko-KR" sz="48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R </a:t>
              </a:r>
              <a:r>
                <a:rPr lang="ko-KR" altLang="en-US" sz="4800" b="1" kern="0" spc="-133" dirty="0" smtClean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자료 형태 및 객체</a:t>
              </a:r>
              <a:endParaRPr lang="en-US" altLang="ko-KR" sz="4800" b="1" kern="0" spc="-13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xmlns="" id="{C98ED20C-AF9C-4E2F-8088-43F1DA3B5845}"/>
                </a:ext>
              </a:extLst>
            </p:cNvPr>
            <p:cNvGrpSpPr/>
            <p:nvPr/>
          </p:nvGrpSpPr>
          <p:grpSpPr>
            <a:xfrm>
              <a:off x="230692" y="2435000"/>
              <a:ext cx="524884" cy="72000"/>
              <a:chOff x="7719524" y="723611"/>
              <a:chExt cx="524884" cy="72000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xmlns="" id="{726C2E4D-28D7-41C9-B755-10EB53636D7D}"/>
                  </a:ext>
                </a:extLst>
              </p:cNvPr>
              <p:cNvSpPr/>
              <p:nvPr/>
            </p:nvSpPr>
            <p:spPr>
              <a:xfrm>
                <a:off x="8172408" y="723611"/>
                <a:ext cx="72000" cy="72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xmlns="" id="{E1F18E95-4748-4C97-B8D0-2005D21D1A49}"/>
                  </a:ext>
                </a:extLst>
              </p:cNvPr>
              <p:cNvSpPr/>
              <p:nvPr/>
            </p:nvSpPr>
            <p:spPr>
              <a:xfrm>
                <a:off x="8021446" y="723611"/>
                <a:ext cx="72000" cy="720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xmlns="" id="{C7B00EE9-CCED-4B7C-A4EE-AC3D6069C19E}"/>
                  </a:ext>
                </a:extLst>
              </p:cNvPr>
              <p:cNvSpPr/>
              <p:nvPr/>
            </p:nvSpPr>
            <p:spPr>
              <a:xfrm>
                <a:off x="7870485" y="723611"/>
                <a:ext cx="72000" cy="720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xmlns="" id="{E72C158B-9E7B-4346-A7C0-1A47A0204EED}"/>
                  </a:ext>
                </a:extLst>
              </p:cNvPr>
              <p:cNvSpPr/>
              <p:nvPr/>
            </p:nvSpPr>
            <p:spPr>
              <a:xfrm>
                <a:off x="7719524" y="723611"/>
                <a:ext cx="72000" cy="72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xmlns="" id="{1BAC9CA1-612C-40EA-BF15-32332A651BCB}"/>
                </a:ext>
              </a:extLst>
            </p:cNvPr>
            <p:cNvGrpSpPr/>
            <p:nvPr/>
          </p:nvGrpSpPr>
          <p:grpSpPr>
            <a:xfrm>
              <a:off x="603876" y="1722170"/>
              <a:ext cx="1308291" cy="1546577"/>
              <a:chOff x="603876" y="1722170"/>
              <a:chExt cx="1308291" cy="1546577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xmlns="" id="{092FFA4C-B9E8-4983-B829-3E54DD0333DC}"/>
                  </a:ext>
                </a:extLst>
              </p:cNvPr>
              <p:cNvSpPr txBox="1"/>
              <p:nvPr/>
            </p:nvSpPr>
            <p:spPr>
              <a:xfrm>
                <a:off x="603876" y="1722170"/>
                <a:ext cx="1308291" cy="15465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800">
                    <a:solidFill>
                      <a:schemeClr val="bg1">
                        <a:lumMod val="75000"/>
                      </a:schemeClr>
                    </a:solidFill>
                    <a:latin typeface="나눔명조 ExtraBold" panose="02020603020101020101" pitchFamily="18" charset="-127"/>
                    <a:ea typeface="나눔명조 ExtraBold" panose="02020603020101020101" pitchFamily="18" charset="-127"/>
                  </a:rPr>
                  <a:t>Ⅱ</a:t>
                </a:r>
                <a:endParaRPr lang="ko-KR" altLang="en-US" sz="12800" dirty="0">
                  <a:solidFill>
                    <a:schemeClr val="bg1">
                      <a:lumMod val="75000"/>
                    </a:schemeClr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xmlns="" id="{4562AF2D-B095-4568-B2FF-26C0AA6312C6}"/>
                  </a:ext>
                </a:extLst>
              </p:cNvPr>
              <p:cNvSpPr txBox="1"/>
              <p:nvPr/>
            </p:nvSpPr>
            <p:spPr>
              <a:xfrm>
                <a:off x="958380" y="1811720"/>
                <a:ext cx="645850" cy="2308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400" dirty="0">
                    <a:solidFill>
                      <a:schemeClr val="bg1">
                        <a:lumMod val="6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Chapter</a:t>
                </a:r>
                <a:endParaRPr lang="ko-KR" altLang="en-US" sz="1400" dirty="0">
                  <a:solidFill>
                    <a:schemeClr val="bg1">
                      <a:lumMod val="6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3565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2871</Words>
  <Application>Microsoft Office PowerPoint</Application>
  <PresentationFormat>사용자 지정</PresentationFormat>
  <Paragraphs>743</Paragraphs>
  <Slides>45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45</vt:i4>
      </vt:variant>
    </vt:vector>
  </HeadingPairs>
  <TitlesOfParts>
    <vt:vector size="53" baseType="lpstr">
      <vt:lpstr>굴림</vt:lpstr>
      <vt:lpstr>Arial</vt:lpstr>
      <vt:lpstr>나눔스퀘어 Bold</vt:lpstr>
      <vt:lpstr>나눔명조 ExtraBold</vt:lpstr>
      <vt:lpstr>나눔스퀘어 ExtraBold</vt:lpstr>
      <vt:lpstr>나눔스퀘어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Keis</dc:creator>
  <cp:lastModifiedBy>swcsmart000</cp:lastModifiedBy>
  <cp:revision>45</cp:revision>
  <dcterms:created xsi:type="dcterms:W3CDTF">2021-04-13T00:57:57Z</dcterms:created>
  <dcterms:modified xsi:type="dcterms:W3CDTF">2022-06-24T07:56:25Z</dcterms:modified>
</cp:coreProperties>
</file>

<file path=docProps/thumbnail.jpeg>
</file>